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9"/>
  </p:notesMasterIdLst>
  <p:sldIdLst>
    <p:sldId id="256" r:id="rId2"/>
    <p:sldId id="274" r:id="rId3"/>
    <p:sldId id="275" r:id="rId4"/>
    <p:sldId id="276" r:id="rId5"/>
    <p:sldId id="277" r:id="rId6"/>
    <p:sldId id="278" r:id="rId7"/>
    <p:sldId id="279" r:id="rId8"/>
    <p:sldId id="280" r:id="rId9"/>
    <p:sldId id="281" r:id="rId10"/>
    <p:sldId id="282" r:id="rId11"/>
    <p:sldId id="283" r:id="rId12"/>
    <p:sldId id="285" r:id="rId13"/>
    <p:sldId id="287" r:id="rId14"/>
    <p:sldId id="286" r:id="rId15"/>
    <p:sldId id="284" r:id="rId16"/>
    <p:sldId id="300" r:id="rId17"/>
    <p:sldId id="288" r:id="rId18"/>
    <p:sldId id="290" r:id="rId19"/>
    <p:sldId id="293" r:id="rId20"/>
    <p:sldId id="291" r:id="rId21"/>
    <p:sldId id="292" r:id="rId22"/>
    <p:sldId id="294" r:id="rId23"/>
    <p:sldId id="295" r:id="rId24"/>
    <p:sldId id="296" r:id="rId25"/>
    <p:sldId id="297" r:id="rId26"/>
    <p:sldId id="298" r:id="rId27"/>
    <p:sldId id="299"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940"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FD9675-68CF-4FB6-98BD-8D1FE6D5FA46}" type="datetimeFigureOut">
              <a:rPr lang="en-US" smtClean="0"/>
              <a:t>10/15/2016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A7FA842-B46A-47FE-BC9F-1BA2F7102AF5}" type="slidenum">
              <a:rPr lang="en-US" smtClean="0"/>
              <a:t>‹#›</a:t>
            </a:fld>
            <a:endParaRPr lang="en-US"/>
          </a:p>
        </p:txBody>
      </p:sp>
    </p:spTree>
    <p:extLst>
      <p:ext uri="{BB962C8B-B14F-4D97-AF65-F5344CB8AC3E}">
        <p14:creationId xmlns:p14="http://schemas.microsoft.com/office/powerpoint/2010/main" val="23719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A7FA842-B46A-47FE-BC9F-1BA2F7102AF5}" type="slidenum">
              <a:rPr lang="en-US" smtClean="0"/>
              <a:t>1</a:t>
            </a:fld>
            <a:endParaRPr lang="en-US"/>
          </a:p>
        </p:txBody>
      </p:sp>
    </p:spTree>
    <p:extLst>
      <p:ext uri="{BB962C8B-B14F-4D97-AF65-F5344CB8AC3E}">
        <p14:creationId xmlns:p14="http://schemas.microsoft.com/office/powerpoint/2010/main" val="2145357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D51C792-B5DF-45B7-A819-BD23D6A920DA}" type="datetime9">
              <a:rPr lang="vi-VN" smtClean="0"/>
              <a:t>15/10/2016 7:16:25 SA</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164989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390B2D-DD5C-4839-BE95-8ED28F3B9156}" type="datetime9">
              <a:rPr lang="vi-VN" smtClean="0"/>
              <a:t>15/10/2016 7:16:25 SA</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352459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FC902FA-1374-498C-A244-AFA5EAF106D2}" type="datetime9">
              <a:rPr lang="vi-VN" smtClean="0"/>
              <a:t>15/10/2016 7:16:25 SA</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1750524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220FEED-F333-4CC9-9F3F-D032B92061B7}" type="datetime9">
              <a:rPr lang="vi-VN" smtClean="0"/>
              <a:t>15/10/2016 7:16:25 SA</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58214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40336FE-C2F3-4D0E-A0AC-C82F4E72F0C4}" type="datetime9">
              <a:rPr lang="vi-VN" smtClean="0"/>
              <a:t>15/10/2016 7:16:25 SA</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903218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76A89AA-9136-4AFA-BCC1-47524AAC7136}" type="datetime9">
              <a:rPr lang="vi-VN" smtClean="0"/>
              <a:t>15/10/2016 7:16:25 SA</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39214275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7:16:25 SA</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32724021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E6DB96-C5A2-4EFD-8AC1-55D0088A9215}" type="datetime9">
              <a:rPr lang="vi-VN" smtClean="0"/>
              <a:t>15/10/2016 7:16:25 SA</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42154577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ECA3B0C-C920-4BA2-8959-7892589462ED}" type="datetime9">
              <a:rPr lang="vi-VN" smtClean="0"/>
              <a:t>15/10/2016 7:16:25 SA</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112491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F25318B-483A-4811-92F9-4344E74EE871}" type="datetime9">
              <a:rPr lang="vi-VN" smtClean="0"/>
              <a:t>15/10/2016 7:16:25 SA</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2512504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C6218E6-9E9C-4686-9DC7-F69146A0A9A1}" type="datetime9">
              <a:rPr lang="vi-VN" smtClean="0"/>
              <a:t>15/10/2016 7:16:25 SA</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CC9C96-7882-4772-BF71-3742ED4350BE}" type="slidenum">
              <a:rPr lang="en-US" smtClean="0"/>
              <a:t>‹#›</a:t>
            </a:fld>
            <a:endParaRPr lang="en-US"/>
          </a:p>
        </p:txBody>
      </p:sp>
    </p:spTree>
    <p:extLst>
      <p:ext uri="{BB962C8B-B14F-4D97-AF65-F5344CB8AC3E}">
        <p14:creationId xmlns:p14="http://schemas.microsoft.com/office/powerpoint/2010/main" val="3401443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ED80AD-472D-4913-B274-D530210B2D45}" type="datetime9">
              <a:rPr lang="vi-VN" smtClean="0"/>
              <a:t>15/10/2016 7:16:25 SA</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CC9C96-7882-4772-BF71-3742ED4350BE}" type="slidenum">
              <a:rPr lang="en-US" smtClean="0"/>
              <a:t>‹#›</a:t>
            </a:fld>
            <a:endParaRPr lang="en-US"/>
          </a:p>
        </p:txBody>
      </p:sp>
    </p:spTree>
    <p:extLst>
      <p:ext uri="{BB962C8B-B14F-4D97-AF65-F5344CB8AC3E}">
        <p14:creationId xmlns:p14="http://schemas.microsoft.com/office/powerpoint/2010/main" val="19974148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400" y="0"/>
            <a:ext cx="9144000" cy="2308324"/>
          </a:xfrm>
        </p:spPr>
        <p:txBody>
          <a:bodyPr>
            <a:spAutoFit/>
          </a:bodyPr>
          <a:lstStyle/>
          <a:p>
            <a:r>
              <a:rPr lang="vi-VN" sz="3600" b="1"/>
              <a:t>CHƯƠNG 3:</a:t>
            </a:r>
            <a:br>
              <a:rPr lang="vi-VN" sz="3600" b="1"/>
            </a:br>
            <a:r>
              <a:rPr lang="vi-VN" sz="3600" b="1"/>
              <a:t>PHƯƠNG PHÁP NGHIÊN CỨU VÀ PHÂN TÍCH THỊ </a:t>
            </a:r>
            <a:r>
              <a:rPr lang="vi-VN" sz="3600" b="1" smtClean="0"/>
              <a:t>TRƯỜNG</a:t>
            </a:r>
            <a:r>
              <a:rPr lang="en-US" sz="3600" b="1" smtClean="0"/>
              <a:t/>
            </a:r>
            <a:br>
              <a:rPr lang="en-US" sz="3600" b="1" smtClean="0"/>
            </a:br>
            <a:r>
              <a:rPr lang="vi-VN" sz="3600" b="1"/>
              <a:t>Mã số của chương 3: MH 16 - 03</a:t>
            </a:r>
            <a:endParaRPr lang="en-US" sz="3600" b="1"/>
          </a:p>
        </p:txBody>
      </p:sp>
      <p:sp>
        <p:nvSpPr>
          <p:cNvPr id="3" name="Subtitle 2"/>
          <p:cNvSpPr>
            <a:spLocks noGrp="1"/>
          </p:cNvSpPr>
          <p:nvPr>
            <p:ph type="subTitle" idx="1"/>
          </p:nvPr>
        </p:nvSpPr>
        <p:spPr>
          <a:xfrm>
            <a:off x="0" y="2133600"/>
            <a:ext cx="9144000" cy="4425827"/>
          </a:xfrm>
        </p:spPr>
        <p:txBody>
          <a:bodyPr>
            <a:spAutoFit/>
          </a:bodyPr>
          <a:lstStyle/>
          <a:p>
            <a:pPr algn="just"/>
            <a:r>
              <a:rPr lang="vi-VN" smtClean="0">
                <a:solidFill>
                  <a:schemeClr val="tx1"/>
                </a:solidFill>
                <a:latin typeface="Times New Roman" pitchFamily="18" charset="0"/>
                <a:cs typeface="Times New Roman" pitchFamily="18" charset="0"/>
              </a:rPr>
              <a:t>Mục tiêu</a:t>
            </a:r>
            <a:endParaRPr lang="en-US" smtClean="0">
              <a:solidFill>
                <a:schemeClr val="tx1"/>
              </a:solidFill>
              <a:latin typeface="Times New Roman" pitchFamily="18" charset="0"/>
              <a:cs typeface="Times New Roman" pitchFamily="18" charset="0"/>
            </a:endParaRPr>
          </a:p>
          <a:p>
            <a:pPr algn="just"/>
            <a:r>
              <a:rPr lang="vi-VN">
                <a:solidFill>
                  <a:schemeClr val="tx1"/>
                </a:solidFill>
                <a:latin typeface="Times New Roman" pitchFamily="18" charset="0"/>
                <a:cs typeface="Times New Roman" pitchFamily="18" charset="0"/>
              </a:rPr>
              <a:t>- Trình bày rõ một số phương pháp nghiên cứu thị trường, phân tích được thị trường hàng hóa, thị trường lao động</a:t>
            </a:r>
          </a:p>
          <a:p>
            <a:pPr algn="just"/>
            <a:r>
              <a:rPr lang="vi-VN">
                <a:solidFill>
                  <a:schemeClr val="tx1"/>
                </a:solidFill>
                <a:latin typeface="Times New Roman" pitchFamily="18" charset="0"/>
                <a:cs typeface="Times New Roman" pitchFamily="18" charset="0"/>
              </a:rPr>
              <a:t>- Phân tích được phương pháp xác suất thống kê.</a:t>
            </a:r>
          </a:p>
          <a:p>
            <a:pPr algn="just"/>
            <a:r>
              <a:rPr lang="vi-VN">
                <a:solidFill>
                  <a:schemeClr val="tx1"/>
                </a:solidFill>
                <a:latin typeface="Times New Roman" pitchFamily="18" charset="0"/>
                <a:cs typeface="Times New Roman" pitchFamily="18" charset="0"/>
              </a:rPr>
              <a:t>- Tham quan, khảo sát thị trường để nắm bắt yêu cầu</a:t>
            </a:r>
          </a:p>
          <a:p>
            <a:pPr algn="just"/>
            <a:r>
              <a:rPr lang="vi-VN">
                <a:solidFill>
                  <a:schemeClr val="tx1"/>
                </a:solidFill>
                <a:latin typeface="Times New Roman" pitchFamily="18" charset="0"/>
                <a:cs typeface="Times New Roman" pitchFamily="18" charset="0"/>
              </a:rPr>
              <a:t>- Tuân thủ đúng quy định, quy phạm trong phân tích và nghiên cứu thị trường.</a:t>
            </a:r>
          </a:p>
        </p:txBody>
      </p:sp>
    </p:spTree>
    <p:extLst>
      <p:ext uri="{BB962C8B-B14F-4D97-AF65-F5344CB8AC3E}">
        <p14:creationId xmlns:p14="http://schemas.microsoft.com/office/powerpoint/2010/main" val="300028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2</a:t>
            </a:fld>
            <a:endParaRPr lang="en-US"/>
          </a:p>
        </p:txBody>
      </p:sp>
      <p:sp>
        <p:nvSpPr>
          <p:cNvPr id="25"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
        <p:nvSpPr>
          <p:cNvPr id="26" name="Rectangle 25"/>
          <p:cNvSpPr/>
          <p:nvPr/>
        </p:nvSpPr>
        <p:spPr>
          <a:xfrm>
            <a:off x="0" y="426591"/>
            <a:ext cx="9144000" cy="6217087"/>
          </a:xfrm>
          <a:prstGeom prst="rect">
            <a:avLst/>
          </a:prstGeom>
        </p:spPr>
        <p:txBody>
          <a:bodyPr wrap="square">
            <a:spAutoFit/>
          </a:bodyPr>
          <a:lstStyle/>
          <a:p>
            <a:pPr algn="just"/>
            <a:r>
              <a:rPr lang="vi-VN" sz="2400" b="1">
                <a:latin typeface="Times New Roman" pitchFamily="18" charset="0"/>
                <a:cs typeface="Times New Roman" pitchFamily="18" charset="0"/>
              </a:rPr>
              <a:t>3.1 CÁC KHÁI NIỆM CƠ BẢN VỀ THỊ </a:t>
            </a:r>
            <a:r>
              <a:rPr lang="vi-VN" sz="2400" b="1" smtClean="0">
                <a:latin typeface="Times New Roman" pitchFamily="18" charset="0"/>
                <a:cs typeface="Times New Roman" pitchFamily="18" charset="0"/>
              </a:rPr>
              <a:t>TRƯỜNG</a:t>
            </a:r>
            <a:endParaRPr lang="en-US" sz="2400" b="1" smtClean="0">
              <a:latin typeface="Times New Roman" pitchFamily="18" charset="0"/>
              <a:cs typeface="Times New Roman" pitchFamily="18" charset="0"/>
            </a:endParaRPr>
          </a:p>
          <a:p>
            <a:pPr algn="just"/>
            <a:r>
              <a:rPr lang="vi-VN" sz="2200" smtClean="0">
                <a:latin typeface="Times New Roman" pitchFamily="18" charset="0"/>
                <a:cs typeface="Times New Roman" pitchFamily="18" charset="0"/>
              </a:rPr>
              <a:t>Thị </a:t>
            </a:r>
            <a:r>
              <a:rPr lang="vi-VN" sz="2200">
                <a:latin typeface="Times New Roman" pitchFamily="18" charset="0"/>
                <a:cs typeface="Times New Roman" pitchFamily="18" charset="0"/>
              </a:rPr>
              <a:t>trường là tập hợp các điều kiện và thỏa thuận mà thông qua đó người mua và người bán tiến hành trao đổi hàng hoá với nhau.</a:t>
            </a:r>
          </a:p>
          <a:p>
            <a:pPr algn="just"/>
            <a:r>
              <a:rPr lang="vi-VN" sz="2200">
                <a:latin typeface="Times New Roman" pitchFamily="18" charset="0"/>
                <a:cs typeface="Times New Roman" pitchFamily="18" charset="0"/>
              </a:rPr>
              <a:t>Mọi kế hoạch kinh doanh đều phải bao hàm nghiên cứu và phân tích thị </a:t>
            </a:r>
            <a:r>
              <a:rPr lang="vi-VN" sz="2200" smtClean="0">
                <a:latin typeface="Times New Roman" pitchFamily="18" charset="0"/>
                <a:cs typeface="Times New Roman" pitchFamily="18" charset="0"/>
              </a:rPr>
              <a:t>trường</a:t>
            </a:r>
            <a:r>
              <a:rPr lang="en-US" sz="2200" smtClean="0">
                <a:latin typeface="Times New Roman" pitchFamily="18" charset="0"/>
                <a:cs typeface="Times New Roman" pitchFamily="18" charset="0"/>
              </a:rPr>
              <a:t>.</a:t>
            </a:r>
          </a:p>
          <a:p>
            <a:pPr algn="just"/>
            <a:r>
              <a:rPr lang="vi-VN" sz="2200" smtClean="0">
                <a:latin typeface="Times New Roman" pitchFamily="18" charset="0"/>
                <a:cs typeface="Times New Roman" pitchFamily="18" charset="0"/>
              </a:rPr>
              <a:t>Phân tích </a:t>
            </a:r>
            <a:r>
              <a:rPr lang="vi-VN" sz="2200">
                <a:latin typeface="Times New Roman" pitchFamily="18" charset="0"/>
                <a:cs typeface="Times New Roman" pitchFamily="18" charset="0"/>
              </a:rPr>
              <a:t>thị trường là một trong những lý do đầu tiên và quan trọng nhất để lập kế hoạch kinh </a:t>
            </a:r>
            <a:r>
              <a:rPr lang="vi-VN" sz="2200" smtClean="0">
                <a:latin typeface="Times New Roman" pitchFamily="18" charset="0"/>
                <a:cs typeface="Times New Roman" pitchFamily="18" charset="0"/>
              </a:rPr>
              <a:t>doanh.</a:t>
            </a:r>
            <a:endParaRPr lang="en-US" sz="2200" smtClean="0">
              <a:latin typeface="Times New Roman" pitchFamily="18" charset="0"/>
              <a:cs typeface="Times New Roman" pitchFamily="18" charset="0"/>
            </a:endParaRPr>
          </a:p>
          <a:p>
            <a:pPr algn="just"/>
            <a:r>
              <a:rPr lang="vi-VN" sz="2200" smtClean="0">
                <a:latin typeface="Times New Roman" pitchFamily="18" charset="0"/>
                <a:cs typeface="Times New Roman" pitchFamily="18" charset="0"/>
              </a:rPr>
              <a:t>Phải nghiên </a:t>
            </a:r>
            <a:r>
              <a:rPr lang="vi-VN" sz="2200">
                <a:latin typeface="Times New Roman" pitchFamily="18" charset="0"/>
                <a:cs typeface="Times New Roman" pitchFamily="18" charset="0"/>
              </a:rPr>
              <a:t>cứu và phân tích thị trường, ít nhất một lần trong </a:t>
            </a:r>
            <a:r>
              <a:rPr lang="vi-VN" sz="2200" smtClean="0">
                <a:latin typeface="Times New Roman" pitchFamily="18" charset="0"/>
                <a:cs typeface="Times New Roman" pitchFamily="18" charset="0"/>
              </a:rPr>
              <a:t>năm</a:t>
            </a:r>
            <a:r>
              <a:rPr lang="en-US" sz="2200" smtClean="0">
                <a:latin typeface="Times New Roman" pitchFamily="18" charset="0"/>
                <a:cs typeface="Times New Roman" pitchFamily="18" charset="0"/>
              </a:rPr>
              <a:t>, dù </a:t>
            </a:r>
            <a:r>
              <a:rPr lang="vi-VN" sz="2200" smtClean="0">
                <a:latin typeface="Times New Roman" pitchFamily="18" charset="0"/>
                <a:cs typeface="Times New Roman" pitchFamily="18" charset="0"/>
              </a:rPr>
              <a:t>hoạt </a:t>
            </a:r>
            <a:r>
              <a:rPr lang="vi-VN" sz="2200">
                <a:latin typeface="Times New Roman" pitchFamily="18" charset="0"/>
                <a:cs typeface="Times New Roman" pitchFamily="18" charset="0"/>
              </a:rPr>
              <a:t>động mới </a:t>
            </a:r>
            <a:r>
              <a:rPr lang="vi-VN" sz="2200" smtClean="0">
                <a:latin typeface="Times New Roman" pitchFamily="18" charset="0"/>
                <a:cs typeface="Times New Roman" pitchFamily="18" charset="0"/>
              </a:rPr>
              <a:t>hay </a:t>
            </a:r>
            <a:r>
              <a:rPr lang="vi-VN" sz="2200">
                <a:latin typeface="Times New Roman" pitchFamily="18" charset="0"/>
                <a:cs typeface="Times New Roman" pitchFamily="18" charset="0"/>
              </a:rPr>
              <a:t>xem xét lại hoạt động kinh doanh hiện tại</a:t>
            </a:r>
            <a:r>
              <a:rPr lang="vi-VN" sz="2200" smtClean="0">
                <a:latin typeface="Times New Roman" pitchFamily="18" charset="0"/>
                <a:cs typeface="Times New Roman" pitchFamily="18" charset="0"/>
              </a:rPr>
              <a:t>.</a:t>
            </a:r>
            <a:endParaRPr lang="en-US" sz="2200" smtClean="0">
              <a:latin typeface="Times New Roman" pitchFamily="18" charset="0"/>
              <a:cs typeface="Times New Roman" pitchFamily="18" charset="0"/>
            </a:endParaRPr>
          </a:p>
          <a:p>
            <a:pPr algn="just"/>
            <a:r>
              <a:rPr lang="vi-VN" sz="2200" smtClean="0">
                <a:latin typeface="Times New Roman" pitchFamily="18" charset="0"/>
                <a:cs typeface="Times New Roman" pitchFamily="18" charset="0"/>
              </a:rPr>
              <a:t>Thị </a:t>
            </a:r>
            <a:r>
              <a:rPr lang="vi-VN" sz="2200">
                <a:latin typeface="Times New Roman" pitchFamily="18" charset="0"/>
                <a:cs typeface="Times New Roman" pitchFamily="18" charset="0"/>
              </a:rPr>
              <a:t>trường luôn thay đổi </a:t>
            </a:r>
            <a:r>
              <a:rPr lang="vi-VN" sz="2200" smtClean="0">
                <a:latin typeface="Times New Roman" pitchFamily="18" charset="0"/>
                <a:cs typeface="Times New Roman" pitchFamily="18" charset="0"/>
              </a:rPr>
              <a:t>→</a:t>
            </a:r>
            <a:r>
              <a:rPr lang="en-US" sz="2200" smtClean="0">
                <a:latin typeface="Times New Roman" pitchFamily="18" charset="0"/>
                <a:cs typeface="Times New Roman" pitchFamily="18" charset="0"/>
              </a:rPr>
              <a:t> </a:t>
            </a:r>
            <a:r>
              <a:rPr lang="vi-VN" sz="2200" smtClean="0">
                <a:latin typeface="Times New Roman" pitchFamily="18" charset="0"/>
                <a:cs typeface="Times New Roman" pitchFamily="18" charset="0"/>
              </a:rPr>
              <a:t>doanh </a:t>
            </a:r>
            <a:r>
              <a:rPr lang="vi-VN" sz="2200">
                <a:latin typeface="Times New Roman" pitchFamily="18" charset="0"/>
                <a:cs typeface="Times New Roman" pitchFamily="18" charset="0"/>
              </a:rPr>
              <a:t>nghiệp phải luôn theo sát những thay đổi đó để có những chiến lược, chiến thuật phù hợp.</a:t>
            </a:r>
          </a:p>
          <a:p>
            <a:pPr algn="just"/>
            <a:r>
              <a:rPr lang="vi-VN" sz="2200" smtClean="0">
                <a:latin typeface="Times New Roman" pitchFamily="18" charset="0"/>
                <a:cs typeface="Times New Roman" pitchFamily="18" charset="0"/>
              </a:rPr>
              <a:t>Trong cơ </a:t>
            </a:r>
            <a:r>
              <a:rPr lang="vi-VN" sz="2200">
                <a:latin typeface="Times New Roman" pitchFamily="18" charset="0"/>
                <a:cs typeface="Times New Roman" pitchFamily="18" charset="0"/>
              </a:rPr>
              <a:t>chế thị trường hiện nay </a:t>
            </a:r>
            <a:r>
              <a:rPr lang="vi-VN" sz="2200" smtClean="0">
                <a:latin typeface="Times New Roman" pitchFamily="18" charset="0"/>
                <a:cs typeface="Times New Roman" pitchFamily="18" charset="0"/>
              </a:rPr>
              <a:t>Marketing </a:t>
            </a:r>
            <a:r>
              <a:rPr lang="vi-VN" sz="2200">
                <a:latin typeface="Times New Roman" pitchFamily="18" charset="0"/>
                <a:cs typeface="Times New Roman" pitchFamily="18" charset="0"/>
              </a:rPr>
              <a:t>là một dạng hoạt động của con người nhằm thỏa mãn những nhu cầu, mong muốn của họ thông qua trao đổi về một loại sản phẩm – dịch vụ nào đó trên thị </a:t>
            </a:r>
            <a:r>
              <a:rPr lang="vi-VN" sz="2200" smtClean="0">
                <a:latin typeface="Times New Roman" pitchFamily="18" charset="0"/>
                <a:cs typeface="Times New Roman" pitchFamily="18" charset="0"/>
              </a:rPr>
              <a:t>trường.</a:t>
            </a:r>
            <a:endParaRPr lang="en-US" sz="2200" smtClean="0">
              <a:latin typeface="Times New Roman" pitchFamily="18" charset="0"/>
              <a:cs typeface="Times New Roman" pitchFamily="18" charset="0"/>
            </a:endParaRPr>
          </a:p>
          <a:p>
            <a:pPr algn="just"/>
            <a:r>
              <a:rPr lang="vi-VN" sz="2200">
                <a:latin typeface="Times New Roman" pitchFamily="18" charset="0"/>
                <a:cs typeface="Times New Roman" pitchFamily="18" charset="0"/>
              </a:rPr>
              <a:t>Trong khái niệm Marketing, điều quan trọng đầu tiên mang tính quyết định thành</a:t>
            </a:r>
            <a:r>
              <a:rPr lang="en-US" sz="2200">
                <a:latin typeface="Times New Roman" pitchFamily="18" charset="0"/>
                <a:cs typeface="Times New Roman" pitchFamily="18" charset="0"/>
              </a:rPr>
              <a:t>, </a:t>
            </a:r>
            <a:r>
              <a:rPr lang="vi-VN" sz="2200">
                <a:latin typeface="Times New Roman" pitchFamily="18" charset="0"/>
                <a:cs typeface="Times New Roman" pitchFamily="18" charset="0"/>
              </a:rPr>
              <a:t>bại trong kinh doanh của các doanh nghiệp là phải nghiên cứu </a:t>
            </a:r>
            <a:r>
              <a:rPr lang="vi-VN" sz="2200" b="1" i="1">
                <a:latin typeface="Times New Roman" pitchFamily="18" charset="0"/>
                <a:cs typeface="Times New Roman" pitchFamily="18" charset="0"/>
              </a:rPr>
              <a:t>nhu cầu</a:t>
            </a:r>
            <a:r>
              <a:rPr lang="vi-VN" sz="2200">
                <a:latin typeface="Times New Roman" pitchFamily="18" charset="0"/>
                <a:cs typeface="Times New Roman" pitchFamily="18" charset="0"/>
              </a:rPr>
              <a:t>, </a:t>
            </a:r>
            <a:r>
              <a:rPr lang="vi-VN" sz="2200" b="1" i="1">
                <a:latin typeface="Times New Roman" pitchFamily="18" charset="0"/>
                <a:cs typeface="Times New Roman" pitchFamily="18" charset="0"/>
              </a:rPr>
              <a:t>mong muốn </a:t>
            </a:r>
            <a:r>
              <a:rPr lang="vi-VN" sz="2200">
                <a:latin typeface="Times New Roman" pitchFamily="18" charset="0"/>
                <a:cs typeface="Times New Roman" pitchFamily="18" charset="0"/>
              </a:rPr>
              <a:t>và </a:t>
            </a:r>
            <a:r>
              <a:rPr lang="vi-VN" sz="2200" b="1" i="1">
                <a:latin typeface="Times New Roman" pitchFamily="18" charset="0"/>
                <a:cs typeface="Times New Roman" pitchFamily="18" charset="0"/>
              </a:rPr>
              <a:t>yêu cầu </a:t>
            </a:r>
            <a:r>
              <a:rPr lang="vi-VN" sz="2200">
                <a:latin typeface="Times New Roman" pitchFamily="18" charset="0"/>
                <a:cs typeface="Times New Roman" pitchFamily="18" charset="0"/>
              </a:rPr>
              <a:t>cũng như </a:t>
            </a:r>
            <a:r>
              <a:rPr lang="vi-VN" sz="2200" b="1" i="1">
                <a:latin typeface="Times New Roman" pitchFamily="18" charset="0"/>
                <a:cs typeface="Times New Roman" pitchFamily="18" charset="0"/>
              </a:rPr>
              <a:t>hành vi mua hàng </a:t>
            </a:r>
            <a:r>
              <a:rPr lang="vi-VN" sz="2200">
                <a:latin typeface="Times New Roman" pitchFamily="18" charset="0"/>
                <a:cs typeface="Times New Roman" pitchFamily="18" charset="0"/>
              </a:rPr>
              <a:t>của khách hàng, sau đó tiến hành sản xuất sản phẩm – dịch vụ phù hợp trước khi đem ra tiêu thụ trên thị trường thông qua các hoạt động trao đổi và giao dịch</a:t>
            </a:r>
            <a:r>
              <a:rPr lang="vi-VN" sz="2200" smtClean="0">
                <a:latin typeface="Times New Roman" pitchFamily="18" charset="0"/>
                <a:cs typeface="Times New Roman" pitchFamily="18" charset="0"/>
              </a:rPr>
              <a:t>.</a:t>
            </a:r>
            <a:endParaRPr lang="vi-VN" sz="2200">
              <a:latin typeface="Times New Roman" pitchFamily="18" charset="0"/>
              <a:cs typeface="Times New Roman" pitchFamily="18" charset="0"/>
            </a:endParaRPr>
          </a:p>
        </p:txBody>
      </p:sp>
    </p:spTree>
    <p:extLst>
      <p:ext uri="{BB962C8B-B14F-4D97-AF65-F5344CB8AC3E}">
        <p14:creationId xmlns:p14="http://schemas.microsoft.com/office/powerpoint/2010/main" val="4128201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uiExpand="1"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3</a:t>
            </a:fld>
            <a:endParaRPr lang="en-US"/>
          </a:p>
        </p:txBody>
      </p:sp>
      <p:sp>
        <p:nvSpPr>
          <p:cNvPr id="26" name="Rectangle 25"/>
          <p:cNvSpPr/>
          <p:nvPr/>
        </p:nvSpPr>
        <p:spPr>
          <a:xfrm>
            <a:off x="0" y="439291"/>
            <a:ext cx="9144000" cy="5632311"/>
          </a:xfrm>
          <a:prstGeom prst="rect">
            <a:avLst/>
          </a:prstGeom>
        </p:spPr>
        <p:txBody>
          <a:bodyPr wrap="square">
            <a:spAutoFit/>
          </a:bodyPr>
          <a:lstStyle/>
          <a:p>
            <a:pPr algn="just"/>
            <a:r>
              <a:rPr lang="vi-VN" sz="2400" b="1">
                <a:latin typeface="Times New Roman" pitchFamily="18" charset="0"/>
                <a:cs typeface="Times New Roman" pitchFamily="18" charset="0"/>
              </a:rPr>
              <a:t>3.1 CÁC KHÁI NIỆM CƠ BẢN VỀ THỊ </a:t>
            </a:r>
            <a:r>
              <a:rPr lang="vi-VN" sz="2400" b="1" smtClean="0">
                <a:latin typeface="Times New Roman" pitchFamily="18" charset="0"/>
                <a:cs typeface="Times New Roman" pitchFamily="18" charset="0"/>
              </a:rPr>
              <a:t>TRƯỜNG</a:t>
            </a:r>
            <a:endParaRPr lang="en-US" sz="2400" b="1" smtClean="0">
              <a:latin typeface="Times New Roman" pitchFamily="18" charset="0"/>
              <a:cs typeface="Times New Roman" pitchFamily="18" charset="0"/>
            </a:endParaRPr>
          </a:p>
          <a:p>
            <a:pPr algn="just"/>
            <a:r>
              <a:rPr lang="vi-VN" sz="2400" b="1" smtClean="0">
                <a:latin typeface="Times New Roman" pitchFamily="18" charset="0"/>
                <a:cs typeface="Times New Roman" pitchFamily="18" charset="0"/>
              </a:rPr>
              <a:t>Nhu cầu</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là </a:t>
            </a:r>
            <a:r>
              <a:rPr lang="vi-VN" sz="2400">
                <a:latin typeface="Times New Roman" pitchFamily="18" charset="0"/>
                <a:cs typeface="Times New Roman" pitchFamily="18" charset="0"/>
              </a:rPr>
              <a:t>khái niệm rộng, bao gồm những cảm giác thiếu hụt của con người về một cái gì đó và cần được thỏa mãn. Khi xã hội càng phát triển thì nhu cầu </a:t>
            </a:r>
            <a:r>
              <a:rPr lang="vi-VN" sz="2400" smtClean="0">
                <a:latin typeface="Times New Roman" pitchFamily="18" charset="0"/>
                <a:cs typeface="Times New Roman" pitchFamily="18" charset="0"/>
              </a:rPr>
              <a:t>được </a:t>
            </a:r>
            <a:r>
              <a:rPr lang="vi-VN" sz="2400">
                <a:latin typeface="Times New Roman" pitchFamily="18" charset="0"/>
                <a:cs typeface="Times New Roman" pitchFamily="18" charset="0"/>
              </a:rPr>
              <a:t>thay thế bằng </a:t>
            </a:r>
            <a:r>
              <a:rPr lang="en-US" sz="2400" smtClean="0">
                <a:latin typeface="Times New Roman" pitchFamily="18" charset="0"/>
                <a:cs typeface="Times New Roman" pitchFamily="18" charset="0"/>
              </a:rPr>
              <a:t>mức cao hơn</a:t>
            </a:r>
            <a:r>
              <a:rPr lang="vi-VN" sz="2400" smtClean="0">
                <a:latin typeface="Times New Roman" pitchFamily="18" charset="0"/>
                <a:cs typeface="Times New Roman" pitchFamily="18" charset="0"/>
              </a:rPr>
              <a:t>.</a:t>
            </a:r>
            <a:endParaRPr lang="vi-VN" sz="2400">
              <a:latin typeface="Times New Roman" pitchFamily="18" charset="0"/>
              <a:cs typeface="Times New Roman" pitchFamily="18" charset="0"/>
            </a:endParaRPr>
          </a:p>
          <a:p>
            <a:pPr algn="just"/>
            <a:r>
              <a:rPr lang="vi-VN" sz="2400" b="1">
                <a:latin typeface="Times New Roman" pitchFamily="18" charset="0"/>
                <a:cs typeface="Times New Roman" pitchFamily="18" charset="0"/>
              </a:rPr>
              <a:t>Mong muốn</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là </a:t>
            </a:r>
            <a:r>
              <a:rPr lang="vi-VN" sz="2400">
                <a:latin typeface="Times New Roman" pitchFamily="18" charset="0"/>
                <a:cs typeface="Times New Roman" pitchFamily="18" charset="0"/>
              </a:rPr>
              <a:t>nhu cầu đặc thù, đặc trưng cho một phong tục tập quán, thói quen tiêu dùng, tôn giáo tín ngưỡng của một khu vực, vùng miền và nó mang tính khách quan. </a:t>
            </a:r>
            <a:r>
              <a:rPr lang="en-US" sz="2400" err="1" smtClean="0">
                <a:latin typeface="Times New Roman" pitchFamily="18" charset="0"/>
                <a:cs typeface="Times New Roman" pitchFamily="18" charset="0"/>
              </a:rPr>
              <a:t>Ví</a:t>
            </a:r>
            <a:r>
              <a:rPr lang="en-US" sz="2400" smtClean="0">
                <a:latin typeface="Times New Roman" pitchFamily="18" charset="0"/>
                <a:cs typeface="Times New Roman" pitchFamily="18" charset="0"/>
              </a:rPr>
              <a:t> </a:t>
            </a:r>
            <a:r>
              <a:rPr lang="en-US" sz="2400" err="1" smtClean="0">
                <a:latin typeface="Times New Roman" pitchFamily="18" charset="0"/>
                <a:cs typeface="Times New Roman" pitchFamily="18" charset="0"/>
              </a:rPr>
              <a:t>dụ</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Coca-cola </a:t>
            </a:r>
            <a:r>
              <a:rPr lang="vi-VN" sz="2400">
                <a:latin typeface="Times New Roman" pitchFamily="18" charset="0"/>
                <a:cs typeface="Times New Roman" pitchFamily="18" charset="0"/>
              </a:rPr>
              <a:t>ở Mỹ có độ ngọt ít, độ ga nhiều, </a:t>
            </a:r>
            <a:r>
              <a:rPr lang="vi-VN" sz="2400" smtClean="0">
                <a:latin typeface="Times New Roman" pitchFamily="18" charset="0"/>
                <a:cs typeface="Times New Roman" pitchFamily="18" charset="0"/>
              </a:rPr>
              <a:t>Coca-cola </a:t>
            </a:r>
            <a:r>
              <a:rPr lang="vi-VN" sz="2400">
                <a:latin typeface="Times New Roman" pitchFamily="18" charset="0"/>
                <a:cs typeface="Times New Roman" pitchFamily="18" charset="0"/>
              </a:rPr>
              <a:t>ở </a:t>
            </a:r>
            <a:r>
              <a:rPr lang="vi-VN" sz="2400" smtClean="0">
                <a:latin typeface="Times New Roman" pitchFamily="18" charset="0"/>
                <a:cs typeface="Times New Roman" pitchFamily="18" charset="0"/>
              </a:rPr>
              <a:t>Việt </a:t>
            </a:r>
            <a:r>
              <a:rPr lang="vi-VN" sz="2400">
                <a:latin typeface="Times New Roman" pitchFamily="18" charset="0"/>
                <a:cs typeface="Times New Roman" pitchFamily="18" charset="0"/>
              </a:rPr>
              <a:t>Nam có độ ngọt nhiều và độ ga ít hơn.</a:t>
            </a:r>
          </a:p>
          <a:p>
            <a:pPr algn="just"/>
            <a:r>
              <a:rPr lang="vi-VN" sz="2400" b="1">
                <a:latin typeface="Times New Roman" pitchFamily="18" charset="0"/>
                <a:cs typeface="Times New Roman" pitchFamily="18" charset="0"/>
              </a:rPr>
              <a:t>Yêu cầu</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là </a:t>
            </a:r>
            <a:r>
              <a:rPr lang="vi-VN" sz="2400">
                <a:latin typeface="Times New Roman" pitchFamily="18" charset="0"/>
                <a:cs typeface="Times New Roman" pitchFamily="18" charset="0"/>
              </a:rPr>
              <a:t>nhu cầu, là mong muốn kèm theo điều kiện có khả năng thanh toán. Nhu cầu của con người là vô hạn, </a:t>
            </a:r>
            <a:r>
              <a:rPr lang="en-US" sz="2400" err="1" smtClean="0">
                <a:latin typeface="Times New Roman" pitchFamily="18" charset="0"/>
                <a:cs typeface="Times New Roman" pitchFamily="18" charset="0"/>
              </a:rPr>
              <a:t>nhưng</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nguồn </a:t>
            </a:r>
            <a:r>
              <a:rPr lang="vi-VN" sz="2400">
                <a:latin typeface="Times New Roman" pitchFamily="18" charset="0"/>
                <a:cs typeface="Times New Roman" pitchFamily="18" charset="0"/>
              </a:rPr>
              <a:t>lực để thỏa mãn nhu cầu, mong muốn và yêu cầu của khách </a:t>
            </a:r>
            <a:r>
              <a:rPr lang="vi-VN" sz="2400" smtClean="0">
                <a:latin typeface="Times New Roman" pitchFamily="18" charset="0"/>
                <a:cs typeface="Times New Roman" pitchFamily="18" charset="0"/>
              </a:rPr>
              <a:t>hàng</a:t>
            </a:r>
            <a:r>
              <a:rPr lang="en-US" sz="2400" smtClean="0">
                <a:latin typeface="Times New Roman" pitchFamily="18" charset="0"/>
                <a:cs typeface="Times New Roman" pitchFamily="18" charset="0"/>
              </a:rPr>
              <a:t> hạn chế</a:t>
            </a:r>
            <a:r>
              <a:rPr lang="vi-VN" sz="2400" smtClean="0">
                <a:latin typeface="Times New Roman" pitchFamily="18" charset="0"/>
                <a:cs typeface="Times New Roman" pitchFamily="18" charset="0"/>
              </a:rPr>
              <a:t>, → </a:t>
            </a:r>
            <a:r>
              <a:rPr lang="vi-VN" sz="2400">
                <a:latin typeface="Times New Roman" pitchFamily="18" charset="0"/>
                <a:cs typeface="Times New Roman" pitchFamily="18" charset="0"/>
              </a:rPr>
              <a:t>phải có sự điều tra thu nhập qua từng thời kỳ.</a:t>
            </a:r>
          </a:p>
          <a:p>
            <a:pPr algn="just"/>
            <a:r>
              <a:rPr lang="vi-VN" sz="2400" b="1">
                <a:latin typeface="Times New Roman" pitchFamily="18" charset="0"/>
                <a:cs typeface="Times New Roman" pitchFamily="18" charset="0"/>
              </a:rPr>
              <a:t>Hàng hóa</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là </a:t>
            </a:r>
            <a:r>
              <a:rPr lang="vi-VN" sz="2400">
                <a:latin typeface="Times New Roman" pitchFamily="18" charset="0"/>
                <a:cs typeface="Times New Roman" pitchFamily="18" charset="0"/>
              </a:rPr>
              <a:t>những gì có thể thỏa mãn được nhu cầu của con người và được phép chào bán trên thị trường dưới sự dẫn dắt của giá cả. </a:t>
            </a:r>
            <a:r>
              <a:rPr lang="vi-VN" sz="2400" smtClean="0">
                <a:latin typeface="Times New Roman" pitchFamily="18" charset="0"/>
                <a:cs typeface="Times New Roman" pitchFamily="18" charset="0"/>
              </a:rPr>
              <a:t>Sản phẩm sản </a:t>
            </a:r>
            <a:r>
              <a:rPr lang="vi-VN" sz="2400">
                <a:latin typeface="Times New Roman" pitchFamily="18" charset="0"/>
                <a:cs typeface="Times New Roman" pitchFamily="18" charset="0"/>
              </a:rPr>
              <a:t>xuất ra </a:t>
            </a:r>
            <a:r>
              <a:rPr lang="vi-VN" sz="2400" smtClean="0">
                <a:latin typeface="Times New Roman" pitchFamily="18" charset="0"/>
                <a:cs typeface="Times New Roman" pitchFamily="18" charset="0"/>
              </a:rPr>
              <a:t>không </a:t>
            </a:r>
            <a:r>
              <a:rPr lang="vi-VN" sz="2400">
                <a:latin typeface="Times New Roman" pitchFamily="18" charset="0"/>
                <a:cs typeface="Times New Roman" pitchFamily="18" charset="0"/>
              </a:rPr>
              <a:t>thỏa mãn </a:t>
            </a:r>
            <a:r>
              <a:rPr lang="vi-VN" sz="2400" smtClean="0">
                <a:latin typeface="Times New Roman" pitchFamily="18" charset="0"/>
                <a:cs typeface="Times New Roman" pitchFamily="18" charset="0"/>
              </a:rPr>
              <a:t>nhu </a:t>
            </a:r>
            <a:r>
              <a:rPr lang="vi-VN" sz="2400">
                <a:latin typeface="Times New Roman" pitchFamily="18" charset="0"/>
                <a:cs typeface="Times New Roman" pitchFamily="18" charset="0"/>
              </a:rPr>
              <a:t>cầu thì không </a:t>
            </a:r>
            <a:r>
              <a:rPr lang="vi-VN" sz="2400" smtClean="0">
                <a:latin typeface="Times New Roman" pitchFamily="18" charset="0"/>
                <a:cs typeface="Times New Roman" pitchFamily="18" charset="0"/>
              </a:rPr>
              <a:t>gọi </a:t>
            </a:r>
            <a:r>
              <a:rPr lang="vi-VN" sz="2400">
                <a:latin typeface="Times New Roman" pitchFamily="18" charset="0"/>
                <a:cs typeface="Times New Roman" pitchFamily="18" charset="0"/>
              </a:rPr>
              <a:t>là hàng hoá</a:t>
            </a:r>
            <a:r>
              <a:rPr lang="vi-VN" sz="2400" smtClean="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93419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4</a:t>
            </a:fld>
            <a:endParaRPr lang="en-US"/>
          </a:p>
        </p:txBody>
      </p:sp>
      <p:sp>
        <p:nvSpPr>
          <p:cNvPr id="26" name="Rectangle 25"/>
          <p:cNvSpPr/>
          <p:nvPr/>
        </p:nvSpPr>
        <p:spPr>
          <a:xfrm>
            <a:off x="0" y="451991"/>
            <a:ext cx="9144000" cy="5632311"/>
          </a:xfrm>
          <a:prstGeom prst="rect">
            <a:avLst/>
          </a:prstGeom>
        </p:spPr>
        <p:txBody>
          <a:bodyPr wrap="square">
            <a:spAutoFit/>
          </a:bodyPr>
          <a:lstStyle/>
          <a:p>
            <a:pPr algn="just"/>
            <a:r>
              <a:rPr lang="vi-VN" sz="2400" b="1">
                <a:latin typeface="Times New Roman" pitchFamily="18" charset="0"/>
                <a:cs typeface="Times New Roman" pitchFamily="18" charset="0"/>
              </a:rPr>
              <a:t>3.1 CÁC KHÁI NIỆM CƠ BẢN VỀ THỊ </a:t>
            </a:r>
            <a:r>
              <a:rPr lang="vi-VN" sz="2400" b="1" smtClean="0">
                <a:latin typeface="Times New Roman" pitchFamily="18" charset="0"/>
                <a:cs typeface="Times New Roman" pitchFamily="18" charset="0"/>
              </a:rPr>
              <a:t>TRƯỜNG</a:t>
            </a:r>
            <a:endParaRPr lang="en-US" sz="2400" b="1"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Như </a:t>
            </a:r>
            <a:r>
              <a:rPr lang="vi-VN" sz="2400">
                <a:latin typeface="Times New Roman" pitchFamily="18" charset="0"/>
                <a:cs typeface="Times New Roman" pitchFamily="18" charset="0"/>
              </a:rPr>
              <a:t>vậy, quá trình trao đổi đòi hỏi phải làm việc. Doanh nghiệp muốn bán hàng thì cần phải tìm người mua, xác định những nhu cầu của họ, thiết kế những sản phẩm phù hợp, đưa chúng ra xếp vào kho, vận chuyển, thương lượng về giá cả trên thị trường… Nền tảng của hoạt động Marketing là những việc tạo ra sản phẩm, khảo sát, thiết lập quan hệ giao dịch, tổ chức phân phối, xác định giá cả, triển khai các dịch vụ.</a:t>
            </a:r>
          </a:p>
          <a:p>
            <a:pPr algn="just"/>
            <a:r>
              <a:rPr lang="vi-VN" sz="2400">
                <a:latin typeface="Times New Roman" pitchFamily="18" charset="0"/>
                <a:cs typeface="Times New Roman" pitchFamily="18" charset="0"/>
              </a:rPr>
              <a:t>Giá cả là biểu hiện bằng tiền của giá trị hàng hoá, nghĩa là số lượng tiền phải trả cho hàng hoá đó. Về nghĩa rộng đó là số tiền phải trả cho một hàng hoá, một dịch vụ, hay một tài sản nào đó. Giá cả của hàng hoá nói chung là đại lượng thay đổi xoay quanh giá trị. Khi cung và cầu của một hay một loại hàng hóa </a:t>
            </a:r>
            <a:r>
              <a:rPr lang="vi-VN" sz="2400" smtClean="0">
                <a:latin typeface="Times New Roman" pitchFamily="18" charset="0"/>
                <a:cs typeface="Times New Roman" pitchFamily="18" charset="0"/>
              </a:rPr>
              <a:t>ăn </a:t>
            </a:r>
            <a:r>
              <a:rPr lang="vi-VN" sz="2400">
                <a:latin typeface="Times New Roman" pitchFamily="18" charset="0"/>
                <a:cs typeface="Times New Roman" pitchFamily="18" charset="0"/>
              </a:rPr>
              <a:t>khớp với nhau thì giá cả phản ánh và phù hợp với giá trị của hàng hoá </a:t>
            </a:r>
            <a:r>
              <a:rPr lang="vi-VN" sz="2400" smtClean="0">
                <a:latin typeface="Times New Roman" pitchFamily="18" charset="0"/>
                <a:cs typeface="Times New Roman" pitchFamily="18" charset="0"/>
              </a:rPr>
              <a:t>đó </a:t>
            </a:r>
            <a:r>
              <a:rPr lang="en-US" sz="2400" smtClean="0">
                <a:latin typeface="Times New Roman" pitchFamily="18" charset="0"/>
                <a:cs typeface="Times New Roman" pitchFamily="18" charset="0"/>
              </a:rPr>
              <a:t>(</a:t>
            </a:r>
            <a:r>
              <a:rPr lang="vi-VN" sz="2400" smtClean="0">
                <a:latin typeface="Times New Roman" pitchFamily="18" charset="0"/>
                <a:cs typeface="Times New Roman" pitchFamily="18" charset="0"/>
              </a:rPr>
              <a:t>ít </a:t>
            </a:r>
            <a:r>
              <a:rPr lang="vi-VN" sz="2400">
                <a:latin typeface="Times New Roman" pitchFamily="18" charset="0"/>
                <a:cs typeface="Times New Roman" pitchFamily="18" charset="0"/>
              </a:rPr>
              <a:t>khi xảy </a:t>
            </a:r>
            <a:r>
              <a:rPr lang="vi-VN" sz="2400" smtClean="0">
                <a:latin typeface="Times New Roman" pitchFamily="18" charset="0"/>
                <a:cs typeface="Times New Roman" pitchFamily="18" charset="0"/>
              </a:rPr>
              <a:t>ra</a:t>
            </a:r>
            <a:r>
              <a:rPr lang="en-US" sz="2400" smtClean="0">
                <a:latin typeface="Times New Roman" pitchFamily="18" charset="0"/>
                <a:cs typeface="Times New Roman" pitchFamily="18" charset="0"/>
              </a:rPr>
              <a:t>)</a:t>
            </a:r>
            <a:r>
              <a:rPr lang="vi-VN" sz="2400" smtClean="0">
                <a:latin typeface="Times New Roman" pitchFamily="18" charset="0"/>
                <a:cs typeface="Times New Roman" pitchFamily="18" charset="0"/>
              </a:rPr>
              <a:t>. </a:t>
            </a:r>
            <a:r>
              <a:rPr lang="vi-VN" sz="2400">
                <a:latin typeface="Times New Roman" pitchFamily="18" charset="0"/>
                <a:cs typeface="Times New Roman" pitchFamily="18" charset="0"/>
              </a:rPr>
              <a:t>Giá cả của hàng hoá sẽ cao hơn giá trị của hàng hoá nếu số lượng cung thấp hơn cầu. Ngược lại, nếu cung vượt cầu thì giá cả sẽ thấp hơn giá trị của hàng hoá đó</a:t>
            </a:r>
            <a:r>
              <a:rPr lang="vi-VN" sz="2400" smtClean="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923210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5</a:t>
            </a:fld>
            <a:endParaRPr lang="en-US"/>
          </a:p>
        </p:txBody>
      </p:sp>
      <p:sp>
        <p:nvSpPr>
          <p:cNvPr id="26" name="Rectangle 25"/>
          <p:cNvSpPr/>
          <p:nvPr/>
        </p:nvSpPr>
        <p:spPr>
          <a:xfrm>
            <a:off x="0" y="464691"/>
            <a:ext cx="9144000" cy="4154984"/>
          </a:xfrm>
          <a:prstGeom prst="rect">
            <a:avLst/>
          </a:prstGeom>
        </p:spPr>
        <p:txBody>
          <a:bodyPr wrap="square">
            <a:spAutoFit/>
          </a:bodyPr>
          <a:lstStyle/>
          <a:p>
            <a:pPr algn="just"/>
            <a:r>
              <a:rPr lang="vi-VN" sz="2400" b="1">
                <a:latin typeface="Times New Roman" pitchFamily="18" charset="0"/>
                <a:cs typeface="Times New Roman" pitchFamily="18" charset="0"/>
              </a:rPr>
              <a:t>3.1 CÁC KHÁI NIỆM CƠ BẢN VỀ THỊ </a:t>
            </a:r>
            <a:r>
              <a:rPr lang="vi-VN" sz="2400" b="1" smtClean="0">
                <a:latin typeface="Times New Roman" pitchFamily="18" charset="0"/>
                <a:cs typeface="Times New Roman" pitchFamily="18" charset="0"/>
              </a:rPr>
              <a:t>TRƯỜNG</a:t>
            </a:r>
            <a:endParaRPr lang="en-US" sz="2400" b="1"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 </a:t>
            </a:r>
            <a:r>
              <a:rPr lang="vi-VN" sz="2400">
                <a:latin typeface="Times New Roman" pitchFamily="18" charset="0"/>
                <a:cs typeface="Times New Roman" pitchFamily="18" charset="0"/>
              </a:rPr>
              <a:t>Giá Trị hàng hóa là : "giá trị hàng hóa là do chính sức lao động tạo ra" và được tính theo mức hao phí lao động xã hội cần thiết.</a:t>
            </a:r>
          </a:p>
          <a:p>
            <a:pPr algn="just"/>
            <a:r>
              <a:rPr lang="vi-VN" sz="2400">
                <a:latin typeface="Times New Roman" pitchFamily="18" charset="0"/>
                <a:cs typeface="Times New Roman" pitchFamily="18" charset="0"/>
              </a:rPr>
              <a:t>- Cung: Là khối lượng, dịch vụ hàng hoá hiện có trên thị trường hoặc chuẩn bị đưa ra thị trường trong một thời kỳ nhất định, tương ứng với mức giá cả, khả năng sản xuất và chi phí sản xuất.</a:t>
            </a:r>
          </a:p>
          <a:p>
            <a:pPr algn="just"/>
            <a:r>
              <a:rPr lang="vi-VN" sz="2400">
                <a:latin typeface="Times New Roman" pitchFamily="18" charset="0"/>
                <a:cs typeface="Times New Roman" pitchFamily="18" charset="0"/>
              </a:rPr>
              <a:t>- </a:t>
            </a:r>
            <a:r>
              <a:rPr lang="vi-VN" sz="2400" smtClean="0">
                <a:latin typeface="Times New Roman" pitchFamily="18" charset="0"/>
                <a:cs typeface="Times New Roman" pitchFamily="18" charset="0"/>
              </a:rPr>
              <a:t>Cầu: </a:t>
            </a:r>
            <a:r>
              <a:rPr lang="vi-VN" sz="2400">
                <a:latin typeface="Times New Roman" pitchFamily="18" charset="0"/>
                <a:cs typeface="Times New Roman" pitchFamily="18" charset="0"/>
              </a:rPr>
              <a:t>Là khối lượng hàng hoá, dịch vụ mà người tiêu dùng cần mua trong thời kỳ nhất định, tương ứng với giá cả và thu nhập xã hội.</a:t>
            </a:r>
          </a:p>
          <a:p>
            <a:pPr algn="just"/>
            <a:r>
              <a:rPr lang="vi-VN" sz="2400">
                <a:latin typeface="Times New Roman" pitchFamily="18" charset="0"/>
                <a:cs typeface="Times New Roman" pitchFamily="18" charset="0"/>
              </a:rPr>
              <a:t>- Quan hệ cung - cầu: là sự tác động qua lại lẫn nhau giữa người bán và người mua, giữa người sản xuất và người tiêu dùng trên thị trường, xác định giá cả và số lượng hàng hoá dịch vụ.</a:t>
            </a: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3860735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6</a:t>
            </a:fld>
            <a:endParaRPr lang="en-US"/>
          </a:p>
        </p:txBody>
      </p:sp>
      <p:sp>
        <p:nvSpPr>
          <p:cNvPr id="26" name="Rectangle 25"/>
          <p:cNvSpPr/>
          <p:nvPr/>
        </p:nvSpPr>
        <p:spPr>
          <a:xfrm>
            <a:off x="0" y="464691"/>
            <a:ext cx="9144000" cy="6001643"/>
          </a:xfrm>
          <a:prstGeom prst="rect">
            <a:avLst/>
          </a:prstGeom>
        </p:spPr>
        <p:txBody>
          <a:bodyPr wrap="square">
            <a:spAutoFit/>
          </a:bodyPr>
          <a:lstStyle/>
          <a:p>
            <a:pPr algn="just"/>
            <a:r>
              <a:rPr lang="vi-VN" sz="2400" b="1">
                <a:latin typeface="Times New Roman" pitchFamily="18" charset="0"/>
                <a:cs typeface="Times New Roman" pitchFamily="18" charset="0"/>
              </a:rPr>
              <a:t>3.2 QUY LUẬT CUNG CẦU</a:t>
            </a:r>
          </a:p>
          <a:p>
            <a:pPr algn="just"/>
            <a:r>
              <a:rPr lang="vi-VN" sz="2400">
                <a:latin typeface="Times New Roman" pitchFamily="18" charset="0"/>
                <a:cs typeface="Times New Roman" pitchFamily="18" charset="0"/>
              </a:rPr>
              <a:t>Mục </a:t>
            </a:r>
            <a:r>
              <a:rPr lang="vi-VN" sz="2400" smtClean="0">
                <a:latin typeface="Times New Roman" pitchFamily="18" charset="0"/>
                <a:cs typeface="Times New Roman" pitchFamily="18" charset="0"/>
              </a:rPr>
              <a:t>tiêu</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Phân </a:t>
            </a:r>
            <a:r>
              <a:rPr lang="vi-VN" sz="2400">
                <a:latin typeface="Times New Roman" pitchFamily="18" charset="0"/>
                <a:cs typeface="Times New Roman" pitchFamily="18" charset="0"/>
              </a:rPr>
              <a:t>tích được quy luật cung cầu của thị trường, hiểu được tỷ giá hối đoái và ảnh hưởng của tỷ giá hối đoái đến sản xuất, kinh doanh.</a:t>
            </a:r>
          </a:p>
          <a:p>
            <a:pPr algn="just"/>
            <a:r>
              <a:rPr lang="vi-VN" sz="2400" b="1">
                <a:latin typeface="Times New Roman" pitchFamily="18" charset="0"/>
                <a:cs typeface="Times New Roman" pitchFamily="18" charset="0"/>
              </a:rPr>
              <a:t>Quy luật cung cầu</a:t>
            </a:r>
          </a:p>
          <a:p>
            <a:pPr algn="just"/>
            <a:r>
              <a:rPr lang="vi-VN" sz="2400" smtClean="0">
                <a:latin typeface="Times New Roman" pitchFamily="18" charset="0"/>
                <a:cs typeface="Times New Roman" pitchFamily="18" charset="0"/>
              </a:rPr>
              <a:t>Những </a:t>
            </a:r>
            <a:r>
              <a:rPr lang="vi-VN" sz="2400">
                <a:latin typeface="Times New Roman" pitchFamily="18" charset="0"/>
                <a:cs typeface="Times New Roman" pitchFamily="18" charset="0"/>
              </a:rPr>
              <a:t>biến đổi của quy luật cung cầu trên thị trường làm thay đổi giá cả.</a:t>
            </a:r>
          </a:p>
          <a:p>
            <a:pPr algn="just"/>
            <a:r>
              <a:rPr lang="vi-VN" sz="2400">
                <a:latin typeface="Times New Roman" pitchFamily="18" charset="0"/>
                <a:cs typeface="Times New Roman" pitchFamily="18" charset="0"/>
              </a:rPr>
              <a:t>Trên thực tế mối quan hệ giữa giá cả thị trường với cung cầu không phải là tuyến tính, nhưng nếu coi mối quan hệ là tuyến tính thì có thể khái quát như trên đồ thị (hình 3.1)</a:t>
            </a:r>
          </a:p>
          <a:p>
            <a:pPr algn="just"/>
            <a:endParaRPr lang="en-US" sz="2400" smtClean="0">
              <a:latin typeface="Times New Roman" pitchFamily="18" charset="0"/>
              <a:cs typeface="Times New Roman" pitchFamily="18" charset="0"/>
            </a:endParaRPr>
          </a:p>
          <a:p>
            <a:pPr algn="just"/>
            <a:endParaRPr lang="en-US" sz="2400">
              <a:latin typeface="Times New Roman" pitchFamily="18" charset="0"/>
              <a:cs typeface="Times New Roman" pitchFamily="18" charset="0"/>
            </a:endParaRPr>
          </a:p>
          <a:p>
            <a:pPr algn="just"/>
            <a:endParaRPr lang="en-US" sz="2400" smtClean="0">
              <a:latin typeface="Times New Roman" pitchFamily="18" charset="0"/>
              <a:cs typeface="Times New Roman" pitchFamily="18" charset="0"/>
            </a:endParaRPr>
          </a:p>
          <a:p>
            <a:pPr algn="just"/>
            <a:endParaRPr lang="en-US" sz="2400">
              <a:latin typeface="Times New Roman" pitchFamily="18" charset="0"/>
              <a:cs typeface="Times New Roman" pitchFamily="18" charset="0"/>
            </a:endParaRPr>
          </a:p>
          <a:p>
            <a:pPr algn="just"/>
            <a:endParaRPr lang="en-US" sz="2400" smtClean="0">
              <a:latin typeface="Times New Roman" pitchFamily="18" charset="0"/>
              <a:cs typeface="Times New Roman" pitchFamily="18" charset="0"/>
            </a:endParaRPr>
          </a:p>
          <a:p>
            <a:pPr algn="just"/>
            <a:endParaRPr lang="en-US" sz="2400">
              <a:latin typeface="Times New Roman" pitchFamily="18" charset="0"/>
              <a:cs typeface="Times New Roman" pitchFamily="18" charset="0"/>
            </a:endParaRPr>
          </a:p>
          <a:p>
            <a:pPr algn="just"/>
            <a:endParaRPr lang="vi-VN" sz="2400">
              <a:latin typeface="Times New Roman" pitchFamily="18" charset="0"/>
              <a:cs typeface="Times New Roman" pitchFamily="18" charset="0"/>
            </a:endParaRPr>
          </a:p>
          <a:p>
            <a:pPr algn="ctr"/>
            <a:r>
              <a:rPr lang="vi-VN" sz="2400">
                <a:latin typeface="Times New Roman" pitchFamily="18" charset="0"/>
                <a:cs typeface="Times New Roman" pitchFamily="18" charset="0"/>
              </a:rPr>
              <a:t>Hình 3.1: Đồ thị quan hệ cung- </a:t>
            </a:r>
            <a:r>
              <a:rPr lang="vi-VN" sz="2400" smtClean="0">
                <a:latin typeface="Times New Roman" pitchFamily="18" charset="0"/>
                <a:cs typeface="Times New Roman" pitchFamily="18" charset="0"/>
              </a:rPr>
              <a:t>cầu</a:t>
            </a:r>
            <a:endParaRPr lang="vi-VN" sz="2400">
              <a:latin typeface="Times New Roman" pitchFamily="18" charset="0"/>
              <a:cs typeface="Times New Roman" pitchFamily="18" charset="0"/>
            </a:endParaRP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grpSp>
        <p:nvGrpSpPr>
          <p:cNvPr id="23" name="Group 22"/>
          <p:cNvGrpSpPr/>
          <p:nvPr/>
        </p:nvGrpSpPr>
        <p:grpSpPr>
          <a:xfrm>
            <a:off x="3962400" y="3135868"/>
            <a:ext cx="4191000" cy="2905204"/>
            <a:chOff x="4495800" y="3505200"/>
            <a:chExt cx="4191000" cy="2905204"/>
          </a:xfrm>
        </p:grpSpPr>
        <p:cxnSp>
          <p:nvCxnSpPr>
            <p:cNvPr id="5" name="Straight Arrow Connector 4"/>
            <p:cNvCxnSpPr/>
            <p:nvPr/>
          </p:nvCxnSpPr>
          <p:spPr>
            <a:xfrm flipV="1">
              <a:off x="4876800" y="3810000"/>
              <a:ext cx="0" cy="2231072"/>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4876800" y="6041072"/>
              <a:ext cx="3200400" cy="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029200" y="4038600"/>
              <a:ext cx="2743200" cy="14478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876800" y="4876800"/>
              <a:ext cx="1714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6591300" y="4876800"/>
              <a:ext cx="0" cy="1164272"/>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4495800" y="3505200"/>
              <a:ext cx="609600" cy="369332"/>
            </a:xfrm>
            <a:prstGeom prst="rect">
              <a:avLst/>
            </a:prstGeom>
            <a:noFill/>
          </p:spPr>
          <p:txBody>
            <a:bodyPr wrap="square" rtlCol="0">
              <a:spAutoFit/>
            </a:bodyPr>
            <a:lstStyle/>
            <a:p>
              <a:r>
                <a:rPr lang="en-US" smtClean="0"/>
                <a:t>Cầu</a:t>
              </a:r>
              <a:endParaRPr lang="en-US"/>
            </a:p>
          </p:txBody>
        </p:sp>
        <p:sp>
          <p:nvSpPr>
            <p:cNvPr id="20" name="TextBox 19"/>
            <p:cNvSpPr txBox="1"/>
            <p:nvPr/>
          </p:nvSpPr>
          <p:spPr>
            <a:xfrm>
              <a:off x="8001000" y="5856406"/>
              <a:ext cx="685800" cy="369332"/>
            </a:xfrm>
            <a:prstGeom prst="rect">
              <a:avLst/>
            </a:prstGeom>
            <a:noFill/>
          </p:spPr>
          <p:txBody>
            <a:bodyPr wrap="square" rtlCol="0">
              <a:spAutoFit/>
            </a:bodyPr>
            <a:lstStyle/>
            <a:p>
              <a:r>
                <a:rPr lang="en-US" smtClean="0"/>
                <a:t>Cung</a:t>
              </a:r>
              <a:endParaRPr lang="en-US"/>
            </a:p>
          </p:txBody>
        </p:sp>
        <p:sp>
          <p:nvSpPr>
            <p:cNvPr id="21" name="TextBox 20"/>
            <p:cNvSpPr txBox="1"/>
            <p:nvPr/>
          </p:nvSpPr>
          <p:spPr>
            <a:xfrm>
              <a:off x="6057900" y="4060904"/>
              <a:ext cx="1866900" cy="369332"/>
            </a:xfrm>
            <a:prstGeom prst="rect">
              <a:avLst/>
            </a:prstGeom>
            <a:noFill/>
          </p:spPr>
          <p:txBody>
            <a:bodyPr wrap="square" rtlCol="0">
              <a:spAutoFit/>
            </a:bodyPr>
            <a:lstStyle/>
            <a:p>
              <a:r>
                <a:rPr lang="en-US" smtClean="0"/>
                <a:t>Giá cả thị trường</a:t>
              </a:r>
              <a:endParaRPr lang="en-US"/>
            </a:p>
          </p:txBody>
        </p:sp>
        <p:cxnSp>
          <p:nvCxnSpPr>
            <p:cNvPr id="22" name="Straight Arrow Connector 21"/>
            <p:cNvCxnSpPr/>
            <p:nvPr/>
          </p:nvCxnSpPr>
          <p:spPr>
            <a:xfrm flipH="1">
              <a:off x="5734050" y="4245570"/>
              <a:ext cx="323850" cy="184666"/>
            </a:xfrm>
            <a:prstGeom prst="straightConnector1">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591300" y="4590534"/>
              <a:ext cx="304800" cy="369332"/>
            </a:xfrm>
            <a:prstGeom prst="rect">
              <a:avLst/>
            </a:prstGeom>
            <a:noFill/>
          </p:spPr>
          <p:txBody>
            <a:bodyPr wrap="square" rtlCol="0">
              <a:spAutoFit/>
            </a:bodyPr>
            <a:lstStyle/>
            <a:p>
              <a:r>
                <a:rPr lang="en-US" smtClean="0"/>
                <a:t>G</a:t>
              </a:r>
              <a:endParaRPr lang="en-US"/>
            </a:p>
          </p:txBody>
        </p:sp>
        <p:sp>
          <p:nvSpPr>
            <p:cNvPr id="25" name="TextBox 24"/>
            <p:cNvSpPr txBox="1"/>
            <p:nvPr/>
          </p:nvSpPr>
          <p:spPr>
            <a:xfrm>
              <a:off x="5029200" y="3691572"/>
              <a:ext cx="304800" cy="369332"/>
            </a:xfrm>
            <a:prstGeom prst="rect">
              <a:avLst/>
            </a:prstGeom>
            <a:noFill/>
          </p:spPr>
          <p:txBody>
            <a:bodyPr wrap="square" rtlCol="0">
              <a:spAutoFit/>
            </a:bodyPr>
            <a:lstStyle/>
            <a:p>
              <a:r>
                <a:rPr lang="en-US" smtClean="0"/>
                <a:t>A</a:t>
              </a:r>
              <a:endParaRPr lang="en-US"/>
            </a:p>
          </p:txBody>
        </p:sp>
        <p:sp>
          <p:nvSpPr>
            <p:cNvPr id="27" name="TextBox 26"/>
            <p:cNvSpPr txBox="1"/>
            <p:nvPr/>
          </p:nvSpPr>
          <p:spPr>
            <a:xfrm>
              <a:off x="7620000" y="5117068"/>
              <a:ext cx="304800" cy="369332"/>
            </a:xfrm>
            <a:prstGeom prst="rect">
              <a:avLst/>
            </a:prstGeom>
            <a:noFill/>
          </p:spPr>
          <p:txBody>
            <a:bodyPr wrap="square" rtlCol="0">
              <a:spAutoFit/>
            </a:bodyPr>
            <a:lstStyle/>
            <a:p>
              <a:r>
                <a:rPr lang="en-US" smtClean="0"/>
                <a:t>B</a:t>
              </a:r>
              <a:endParaRPr lang="en-US"/>
            </a:p>
          </p:txBody>
        </p:sp>
        <p:sp>
          <p:nvSpPr>
            <p:cNvPr id="28" name="TextBox 27"/>
            <p:cNvSpPr txBox="1"/>
            <p:nvPr/>
          </p:nvSpPr>
          <p:spPr>
            <a:xfrm>
              <a:off x="4495800" y="4692134"/>
              <a:ext cx="457200" cy="369332"/>
            </a:xfrm>
            <a:prstGeom prst="rect">
              <a:avLst/>
            </a:prstGeom>
            <a:noFill/>
          </p:spPr>
          <p:txBody>
            <a:bodyPr wrap="square" rtlCol="0">
              <a:spAutoFit/>
            </a:bodyPr>
            <a:lstStyle/>
            <a:p>
              <a:r>
                <a:rPr lang="en-US" smtClean="0"/>
                <a:t>C</a:t>
              </a:r>
              <a:r>
                <a:rPr lang="en-US" baseline="-25000" smtClean="0"/>
                <a:t>o</a:t>
              </a:r>
              <a:endParaRPr lang="en-US"/>
            </a:p>
          </p:txBody>
        </p:sp>
        <p:sp>
          <p:nvSpPr>
            <p:cNvPr id="29" name="TextBox 28"/>
            <p:cNvSpPr txBox="1"/>
            <p:nvPr/>
          </p:nvSpPr>
          <p:spPr>
            <a:xfrm>
              <a:off x="6362700" y="6041072"/>
              <a:ext cx="457200" cy="369332"/>
            </a:xfrm>
            <a:prstGeom prst="rect">
              <a:avLst/>
            </a:prstGeom>
            <a:noFill/>
          </p:spPr>
          <p:txBody>
            <a:bodyPr wrap="square" rtlCol="0">
              <a:spAutoFit/>
            </a:bodyPr>
            <a:lstStyle/>
            <a:p>
              <a:r>
                <a:rPr lang="en-US" smtClean="0"/>
                <a:t>T</a:t>
              </a:r>
              <a:r>
                <a:rPr lang="en-US" baseline="-25000" smtClean="0"/>
                <a:t>o</a:t>
              </a:r>
              <a:endParaRPr lang="en-US"/>
            </a:p>
          </p:txBody>
        </p:sp>
      </p:grpSp>
    </p:spTree>
    <p:extLst>
      <p:ext uri="{BB962C8B-B14F-4D97-AF65-F5344CB8AC3E}">
        <p14:creationId xmlns:p14="http://schemas.microsoft.com/office/powerpoint/2010/main" val="981026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
                                            <p:txEl>
                                              <p:pRg st="1" end="1"/>
                                            </p:txEl>
                                          </p:spTgt>
                                        </p:tgtEl>
                                        <p:attrNameLst>
                                          <p:attrName>style.visibility</p:attrName>
                                        </p:attrNameLst>
                                      </p:cBhvr>
                                      <p:to>
                                        <p:strVal val="visible"/>
                                      </p:to>
                                    </p:set>
                                    <p:anim calcmode="lin" valueType="num">
                                      <p:cBhvr additive="base">
                                        <p:cTn id="13" dur="1000" fill="hold"/>
                                        <p:tgtEl>
                                          <p:spTgt spid="26">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xEl>
                                              <p:pRg st="2" end="2"/>
                                            </p:txEl>
                                          </p:spTgt>
                                        </p:tgtEl>
                                        <p:attrNameLst>
                                          <p:attrName>style.visibility</p:attrName>
                                        </p:attrNameLst>
                                      </p:cBhvr>
                                      <p:to>
                                        <p:strVal val="visible"/>
                                      </p:to>
                                    </p:set>
                                    <p:anim calcmode="lin" valueType="num">
                                      <p:cBhvr additive="base">
                                        <p:cTn id="19" dur="1000" fill="hold"/>
                                        <p:tgtEl>
                                          <p:spTgt spid="26">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6">
                                            <p:txEl>
                                              <p:pRg st="3" end="3"/>
                                            </p:txEl>
                                          </p:spTgt>
                                        </p:tgtEl>
                                        <p:attrNameLst>
                                          <p:attrName>style.visibility</p:attrName>
                                        </p:attrNameLst>
                                      </p:cBhvr>
                                      <p:to>
                                        <p:strVal val="visible"/>
                                      </p:to>
                                    </p:set>
                                    <p:anim calcmode="lin" valueType="num">
                                      <p:cBhvr additive="base">
                                        <p:cTn id="25" dur="1000" fill="hold"/>
                                        <p:tgtEl>
                                          <p:spTgt spid="26">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2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6">
                                            <p:txEl>
                                              <p:pRg st="4" end="4"/>
                                            </p:txEl>
                                          </p:spTgt>
                                        </p:tgtEl>
                                        <p:attrNameLst>
                                          <p:attrName>style.visibility</p:attrName>
                                        </p:attrNameLst>
                                      </p:cBhvr>
                                      <p:to>
                                        <p:strVal val="visible"/>
                                      </p:to>
                                    </p:set>
                                    <p:anim calcmode="lin" valueType="num">
                                      <p:cBhvr additive="base">
                                        <p:cTn id="31" dur="1000" fill="hold"/>
                                        <p:tgtEl>
                                          <p:spTgt spid="26">
                                            <p:txEl>
                                              <p:pRg st="4" end="4"/>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2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6">
                                            <p:txEl>
                                              <p:pRg st="12" end="12"/>
                                            </p:txEl>
                                          </p:spTgt>
                                        </p:tgtEl>
                                        <p:attrNameLst>
                                          <p:attrName>style.visibility</p:attrName>
                                        </p:attrNameLst>
                                      </p:cBhvr>
                                      <p:to>
                                        <p:strVal val="visible"/>
                                      </p:to>
                                    </p:set>
                                    <p:anim calcmode="lin" valueType="num">
                                      <p:cBhvr additive="base">
                                        <p:cTn id="37" dur="1000" fill="hold"/>
                                        <p:tgtEl>
                                          <p:spTgt spid="26">
                                            <p:txEl>
                                              <p:pRg st="12" end="12"/>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26">
                                            <p:txEl>
                                              <p:pRg st="12" end="1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7</a:t>
            </a:fld>
            <a:endParaRPr lang="en-US"/>
          </a:p>
        </p:txBody>
      </p:sp>
      <p:sp>
        <p:nvSpPr>
          <p:cNvPr id="26" name="Rectangle 25"/>
          <p:cNvSpPr/>
          <p:nvPr/>
        </p:nvSpPr>
        <p:spPr>
          <a:xfrm>
            <a:off x="0" y="464691"/>
            <a:ext cx="9144000" cy="5262979"/>
          </a:xfrm>
          <a:prstGeom prst="rect">
            <a:avLst/>
          </a:prstGeom>
        </p:spPr>
        <p:txBody>
          <a:bodyPr wrap="square">
            <a:spAutoFit/>
          </a:bodyPr>
          <a:lstStyle/>
          <a:p>
            <a:pPr algn="just"/>
            <a:r>
              <a:rPr lang="vi-VN" sz="2400" b="1">
                <a:latin typeface="Times New Roman" pitchFamily="18" charset="0"/>
                <a:cs typeface="Times New Roman" pitchFamily="18" charset="0"/>
              </a:rPr>
              <a:t>3.2 QUY LUẬT CUNG CẦU</a:t>
            </a:r>
          </a:p>
          <a:p>
            <a:pPr algn="just"/>
            <a:r>
              <a:rPr lang="vi-VN" sz="2400" b="1" smtClean="0">
                <a:latin typeface="Times New Roman" pitchFamily="18" charset="0"/>
                <a:cs typeface="Times New Roman" pitchFamily="18" charset="0"/>
              </a:rPr>
              <a:t>Quy </a:t>
            </a:r>
            <a:r>
              <a:rPr lang="vi-VN" sz="2400" b="1">
                <a:latin typeface="Times New Roman" pitchFamily="18" charset="0"/>
                <a:cs typeface="Times New Roman" pitchFamily="18" charset="0"/>
              </a:rPr>
              <a:t>luật cung cầu</a:t>
            </a:r>
          </a:p>
          <a:p>
            <a:pPr algn="just"/>
            <a:r>
              <a:rPr lang="vi-VN" sz="2400" smtClean="0">
                <a:latin typeface="Times New Roman" pitchFamily="18" charset="0"/>
                <a:cs typeface="Times New Roman" pitchFamily="18" charset="0"/>
              </a:rPr>
              <a:t>+ </a:t>
            </a:r>
            <a:r>
              <a:rPr lang="vi-VN" sz="2400">
                <a:latin typeface="Times New Roman" pitchFamily="18" charset="0"/>
                <a:cs typeface="Times New Roman" pitchFamily="18" charset="0"/>
              </a:rPr>
              <a:t>Khi cung lớn hơn cầu:</a:t>
            </a:r>
          </a:p>
          <a:p>
            <a:pPr algn="just"/>
            <a:r>
              <a:rPr lang="vi-VN" sz="2400">
                <a:latin typeface="Times New Roman" pitchFamily="18" charset="0"/>
                <a:cs typeface="Times New Roman" pitchFamily="18" charset="0"/>
              </a:rPr>
              <a:t>Hàng hoá ê thừa, giá cả thấp (đoạn GB), khó tiêu thụ dễ dẫn đến thua lỗ hay đình đốn sản xuất.</a:t>
            </a:r>
          </a:p>
          <a:p>
            <a:pPr algn="just"/>
            <a:r>
              <a:rPr lang="vi-VN" sz="2400">
                <a:latin typeface="Times New Roman" pitchFamily="18" charset="0"/>
                <a:cs typeface="Times New Roman" pitchFamily="18" charset="0"/>
              </a:rPr>
              <a:t>+ Khi cung nhỏ hơn cầu:</a:t>
            </a:r>
          </a:p>
          <a:p>
            <a:pPr algn="just"/>
            <a:r>
              <a:rPr lang="vi-VN" sz="2400">
                <a:latin typeface="Times New Roman" pitchFamily="18" charset="0"/>
                <a:cs typeface="Times New Roman" pitchFamily="18" charset="0"/>
              </a:rPr>
              <a:t>Hành hoá khan hiếm giá cao (đoạn GA), sức tiêu thụ lớn, hoạt động sản xuất kinh doanh có rất nhiều thuận lợi, nên mở rộng sản xuất.</a:t>
            </a:r>
          </a:p>
          <a:p>
            <a:pPr algn="just"/>
            <a:r>
              <a:rPr lang="vi-VN" sz="2400">
                <a:latin typeface="Times New Roman" pitchFamily="18" charset="0"/>
                <a:cs typeface="Times New Roman" pitchFamily="18" charset="0"/>
              </a:rPr>
              <a:t>+ Khi cung bằng cầu: Thị trường ít biến động hoặc không biến động, giá ổn định (điểm G), hoạt động sản xuất kinh doanh của doanh nghiệp diễn ra bình thường.</a:t>
            </a:r>
          </a:p>
          <a:p>
            <a:pPr algn="just"/>
            <a:r>
              <a:rPr lang="vi-VN" sz="2400">
                <a:latin typeface="Times New Roman" pitchFamily="18" charset="0"/>
                <a:cs typeface="Times New Roman" pitchFamily="18" charset="0"/>
              </a:rPr>
              <a:t>+ Tỷ giá hối đoái:</a:t>
            </a:r>
          </a:p>
          <a:p>
            <a:pPr algn="just"/>
            <a:r>
              <a:rPr lang="vi-VN" sz="2400">
                <a:latin typeface="Times New Roman" pitchFamily="18" charset="0"/>
                <a:cs typeface="Times New Roman" pitchFamily="18" charset="0"/>
              </a:rPr>
              <a:t>- Là tỷ giá giữa tiền Việt Nam so với tiền Quốc tế, khi tỷ giá thay đổi sẽ gây ảnh hưởng tới hiệu quả của doanh nghiệp</a:t>
            </a:r>
            <a:r>
              <a:rPr lang="vi-VN" sz="2400" smtClean="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1695088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
                                            <p:txEl>
                                              <p:pRg st="1" end="1"/>
                                            </p:txEl>
                                          </p:spTgt>
                                        </p:tgtEl>
                                        <p:attrNameLst>
                                          <p:attrName>style.visibility</p:attrName>
                                        </p:attrNameLst>
                                      </p:cBhvr>
                                      <p:to>
                                        <p:strVal val="visible"/>
                                      </p:to>
                                    </p:set>
                                    <p:anim calcmode="lin" valueType="num">
                                      <p:cBhvr additive="base">
                                        <p:cTn id="13" dur="1000" fill="hold"/>
                                        <p:tgtEl>
                                          <p:spTgt spid="26">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xEl>
                                              <p:pRg st="2" end="2"/>
                                            </p:txEl>
                                          </p:spTgt>
                                        </p:tgtEl>
                                        <p:attrNameLst>
                                          <p:attrName>style.visibility</p:attrName>
                                        </p:attrNameLst>
                                      </p:cBhvr>
                                      <p:to>
                                        <p:strVal val="visible"/>
                                      </p:to>
                                    </p:set>
                                    <p:anim calcmode="lin" valueType="num">
                                      <p:cBhvr additive="base">
                                        <p:cTn id="19" dur="1000" fill="hold"/>
                                        <p:tgtEl>
                                          <p:spTgt spid="26">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6">
                                            <p:txEl>
                                              <p:pRg st="3" end="3"/>
                                            </p:txEl>
                                          </p:spTgt>
                                        </p:tgtEl>
                                        <p:attrNameLst>
                                          <p:attrName>style.visibility</p:attrName>
                                        </p:attrNameLst>
                                      </p:cBhvr>
                                      <p:to>
                                        <p:strVal val="visible"/>
                                      </p:to>
                                    </p:set>
                                    <p:anim calcmode="lin" valueType="num">
                                      <p:cBhvr additive="base">
                                        <p:cTn id="25" dur="1000" fill="hold"/>
                                        <p:tgtEl>
                                          <p:spTgt spid="26">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2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6">
                                            <p:txEl>
                                              <p:pRg st="4" end="4"/>
                                            </p:txEl>
                                          </p:spTgt>
                                        </p:tgtEl>
                                        <p:attrNameLst>
                                          <p:attrName>style.visibility</p:attrName>
                                        </p:attrNameLst>
                                      </p:cBhvr>
                                      <p:to>
                                        <p:strVal val="visible"/>
                                      </p:to>
                                    </p:set>
                                    <p:anim calcmode="lin" valueType="num">
                                      <p:cBhvr additive="base">
                                        <p:cTn id="31" dur="1000" fill="hold"/>
                                        <p:tgtEl>
                                          <p:spTgt spid="26">
                                            <p:txEl>
                                              <p:pRg st="4" end="4"/>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2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6">
                                            <p:txEl>
                                              <p:pRg st="5" end="5"/>
                                            </p:txEl>
                                          </p:spTgt>
                                        </p:tgtEl>
                                        <p:attrNameLst>
                                          <p:attrName>style.visibility</p:attrName>
                                        </p:attrNameLst>
                                      </p:cBhvr>
                                      <p:to>
                                        <p:strVal val="visible"/>
                                      </p:to>
                                    </p:set>
                                    <p:anim calcmode="lin" valueType="num">
                                      <p:cBhvr additive="base">
                                        <p:cTn id="37" dur="1000" fill="hold"/>
                                        <p:tgtEl>
                                          <p:spTgt spid="26">
                                            <p:txEl>
                                              <p:pRg st="5" end="5"/>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2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6">
                                            <p:txEl>
                                              <p:pRg st="6" end="6"/>
                                            </p:txEl>
                                          </p:spTgt>
                                        </p:tgtEl>
                                        <p:attrNameLst>
                                          <p:attrName>style.visibility</p:attrName>
                                        </p:attrNameLst>
                                      </p:cBhvr>
                                      <p:to>
                                        <p:strVal val="visible"/>
                                      </p:to>
                                    </p:set>
                                    <p:anim calcmode="lin" valueType="num">
                                      <p:cBhvr additive="base">
                                        <p:cTn id="43" dur="1000" fill="hold"/>
                                        <p:tgtEl>
                                          <p:spTgt spid="26">
                                            <p:txEl>
                                              <p:pRg st="6" end="6"/>
                                            </p:tx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2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6">
                                            <p:txEl>
                                              <p:pRg st="7" end="7"/>
                                            </p:txEl>
                                          </p:spTgt>
                                        </p:tgtEl>
                                        <p:attrNameLst>
                                          <p:attrName>style.visibility</p:attrName>
                                        </p:attrNameLst>
                                      </p:cBhvr>
                                      <p:to>
                                        <p:strVal val="visible"/>
                                      </p:to>
                                    </p:set>
                                    <p:anim calcmode="lin" valueType="num">
                                      <p:cBhvr additive="base">
                                        <p:cTn id="49" dur="1000" fill="hold"/>
                                        <p:tgtEl>
                                          <p:spTgt spid="26">
                                            <p:txEl>
                                              <p:pRg st="7" end="7"/>
                                            </p:txEl>
                                          </p:spTgt>
                                        </p:tgtEl>
                                        <p:attrNameLst>
                                          <p:attrName>ppt_x</p:attrName>
                                        </p:attrNameLst>
                                      </p:cBhvr>
                                      <p:tavLst>
                                        <p:tav tm="0">
                                          <p:val>
                                            <p:strVal val="0-#ppt_w/2"/>
                                          </p:val>
                                        </p:tav>
                                        <p:tav tm="100000">
                                          <p:val>
                                            <p:strVal val="#ppt_x"/>
                                          </p:val>
                                        </p:tav>
                                      </p:tavLst>
                                    </p:anim>
                                    <p:anim calcmode="lin" valueType="num">
                                      <p:cBhvr additive="base">
                                        <p:cTn id="50" dur="1000" fill="hold"/>
                                        <p:tgtEl>
                                          <p:spTgt spid="2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26">
                                            <p:txEl>
                                              <p:pRg st="8" end="8"/>
                                            </p:txEl>
                                          </p:spTgt>
                                        </p:tgtEl>
                                        <p:attrNameLst>
                                          <p:attrName>style.visibility</p:attrName>
                                        </p:attrNameLst>
                                      </p:cBhvr>
                                      <p:to>
                                        <p:strVal val="visible"/>
                                      </p:to>
                                    </p:set>
                                    <p:anim calcmode="lin" valueType="num">
                                      <p:cBhvr additive="base">
                                        <p:cTn id="55" dur="1000" fill="hold"/>
                                        <p:tgtEl>
                                          <p:spTgt spid="26">
                                            <p:txEl>
                                              <p:pRg st="8" end="8"/>
                                            </p:txEl>
                                          </p:spTgt>
                                        </p:tgtEl>
                                        <p:attrNameLst>
                                          <p:attrName>ppt_x</p:attrName>
                                        </p:attrNameLst>
                                      </p:cBhvr>
                                      <p:tavLst>
                                        <p:tav tm="0">
                                          <p:val>
                                            <p:strVal val="0-#ppt_w/2"/>
                                          </p:val>
                                        </p:tav>
                                        <p:tav tm="100000">
                                          <p:val>
                                            <p:strVal val="#ppt_x"/>
                                          </p:val>
                                        </p:tav>
                                      </p:tavLst>
                                    </p:anim>
                                    <p:anim calcmode="lin" valueType="num">
                                      <p:cBhvr additive="base">
                                        <p:cTn id="56" dur="1000" fill="hold"/>
                                        <p:tgtEl>
                                          <p:spTgt spid="26">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8</a:t>
            </a:fld>
            <a:endParaRPr lang="en-US"/>
          </a:p>
        </p:txBody>
      </p:sp>
      <p:sp>
        <p:nvSpPr>
          <p:cNvPr id="26" name="Rectangle 25"/>
          <p:cNvSpPr/>
          <p:nvPr/>
        </p:nvSpPr>
        <p:spPr>
          <a:xfrm>
            <a:off x="0" y="464691"/>
            <a:ext cx="9144000" cy="4524315"/>
          </a:xfrm>
          <a:prstGeom prst="rect">
            <a:avLst/>
          </a:prstGeom>
        </p:spPr>
        <p:txBody>
          <a:bodyPr wrap="square">
            <a:spAutoFit/>
          </a:bodyPr>
          <a:lstStyle/>
          <a:p>
            <a:pPr algn="just"/>
            <a:r>
              <a:rPr lang="vi-VN" sz="2400" b="1">
                <a:latin typeface="Times New Roman" pitchFamily="18" charset="0"/>
                <a:cs typeface="Times New Roman" pitchFamily="18" charset="0"/>
              </a:rPr>
              <a:t>3.2 QUY LUẬT CUNG CẦU</a:t>
            </a:r>
          </a:p>
          <a:p>
            <a:pPr algn="just"/>
            <a:r>
              <a:rPr lang="vi-VN" sz="2400" b="1" smtClean="0">
                <a:latin typeface="Times New Roman" pitchFamily="18" charset="0"/>
                <a:cs typeface="Times New Roman" pitchFamily="18" charset="0"/>
              </a:rPr>
              <a:t>Quy </a:t>
            </a:r>
            <a:r>
              <a:rPr lang="vi-VN" sz="2400" b="1">
                <a:latin typeface="Times New Roman" pitchFamily="18" charset="0"/>
                <a:cs typeface="Times New Roman" pitchFamily="18" charset="0"/>
              </a:rPr>
              <a:t>luật cung cầu</a:t>
            </a:r>
          </a:p>
          <a:p>
            <a:pPr algn="just"/>
            <a:r>
              <a:rPr lang="vi-VN" sz="2400" smtClean="0">
                <a:latin typeface="Times New Roman" pitchFamily="18" charset="0"/>
                <a:cs typeface="Times New Roman" pitchFamily="18" charset="0"/>
              </a:rPr>
              <a:t>Ví </a:t>
            </a:r>
            <a:r>
              <a:rPr lang="vi-VN" sz="2400">
                <a:latin typeface="Times New Roman" pitchFamily="18" charset="0"/>
                <a:cs typeface="Times New Roman" pitchFamily="18" charset="0"/>
              </a:rPr>
              <a:t>dụ: Doanh nghiệp đầu năm bỏ ra 1.000.000USD (1 triệu đô la) để nhập hàng hoá, khi đó tỷ giá là 1USD = 15.000 VN đồng. Tổng tiền đầu tư là 15 tỷ. Sau khi bán hàng hoá thu được 17.3 tỷ</a:t>
            </a:r>
          </a:p>
          <a:p>
            <a:pPr algn="just"/>
            <a:r>
              <a:rPr lang="vi-VN" sz="2400">
                <a:latin typeface="Times New Roman" pitchFamily="18" charset="0"/>
                <a:cs typeface="Times New Roman" pitchFamily="18" charset="0"/>
              </a:rPr>
              <a:t>- Nếu khi đó tỷ giá không đổi, Doanh nghiệp sẽ có :</a:t>
            </a:r>
          </a:p>
          <a:p>
            <a:pPr algn="just"/>
            <a:r>
              <a:rPr lang="vi-VN" sz="2400">
                <a:latin typeface="Times New Roman" pitchFamily="18" charset="0"/>
                <a:cs typeface="Times New Roman" pitchFamily="18" charset="0"/>
              </a:rPr>
              <a:t>17.300.000.000/15.000 = 1.153.000USD, lãi 153.000USD</a:t>
            </a:r>
          </a:p>
          <a:p>
            <a:pPr algn="just"/>
            <a:r>
              <a:rPr lang="vi-VN" sz="2400">
                <a:latin typeface="Times New Roman" pitchFamily="18" charset="0"/>
                <a:cs typeface="Times New Roman" pitchFamily="18" charset="0"/>
              </a:rPr>
              <a:t>- Nếu khi đó tỷ giá thay đổi, 1USD = 15.600 VN đồng, doanh nghiệp sẽ có:</a:t>
            </a:r>
          </a:p>
          <a:p>
            <a:pPr algn="just"/>
            <a:r>
              <a:rPr lang="vi-VN" sz="2400">
                <a:latin typeface="Times New Roman" pitchFamily="18" charset="0"/>
                <a:cs typeface="Times New Roman" pitchFamily="18" charset="0"/>
              </a:rPr>
              <a:t>17.300.000.000/ 15.600 = 1.087.000USD, lãi 87.000 USD</a:t>
            </a:r>
          </a:p>
          <a:p>
            <a:pPr algn="just"/>
            <a:r>
              <a:rPr lang="vi-VN" sz="2400">
                <a:latin typeface="Times New Roman" pitchFamily="18" charset="0"/>
                <a:cs typeface="Times New Roman" pitchFamily="18" charset="0"/>
              </a:rPr>
              <a:t>Như vậy nếu tỷ giá tăng lên, hiệu quả sẽ không cao bằng tỷ giá giữ </a:t>
            </a:r>
            <a:r>
              <a:rPr lang="vi-VN" sz="2400" smtClean="0">
                <a:latin typeface="Times New Roman" pitchFamily="18" charset="0"/>
                <a:cs typeface="Times New Roman" pitchFamily="18" charset="0"/>
              </a:rPr>
              <a:t>nguyên</a:t>
            </a:r>
            <a:endParaRPr lang="vi-VN" sz="2400">
              <a:latin typeface="Times New Roman" pitchFamily="18" charset="0"/>
              <a:cs typeface="Times New Roman" pitchFamily="18" charset="0"/>
            </a:endParaRP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3139439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
                                            <p:txEl>
                                              <p:pRg st="1" end="1"/>
                                            </p:txEl>
                                          </p:spTgt>
                                        </p:tgtEl>
                                        <p:attrNameLst>
                                          <p:attrName>style.visibility</p:attrName>
                                        </p:attrNameLst>
                                      </p:cBhvr>
                                      <p:to>
                                        <p:strVal val="visible"/>
                                      </p:to>
                                    </p:set>
                                    <p:anim calcmode="lin" valueType="num">
                                      <p:cBhvr additive="base">
                                        <p:cTn id="13" dur="1000" fill="hold"/>
                                        <p:tgtEl>
                                          <p:spTgt spid="26">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xEl>
                                              <p:pRg st="2" end="2"/>
                                            </p:txEl>
                                          </p:spTgt>
                                        </p:tgtEl>
                                        <p:attrNameLst>
                                          <p:attrName>style.visibility</p:attrName>
                                        </p:attrNameLst>
                                      </p:cBhvr>
                                      <p:to>
                                        <p:strVal val="visible"/>
                                      </p:to>
                                    </p:set>
                                    <p:anim calcmode="lin" valueType="num">
                                      <p:cBhvr additive="base">
                                        <p:cTn id="19" dur="1000" fill="hold"/>
                                        <p:tgtEl>
                                          <p:spTgt spid="26">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6">
                                            <p:txEl>
                                              <p:pRg st="3" end="3"/>
                                            </p:txEl>
                                          </p:spTgt>
                                        </p:tgtEl>
                                        <p:attrNameLst>
                                          <p:attrName>style.visibility</p:attrName>
                                        </p:attrNameLst>
                                      </p:cBhvr>
                                      <p:to>
                                        <p:strVal val="visible"/>
                                      </p:to>
                                    </p:set>
                                    <p:anim calcmode="lin" valueType="num">
                                      <p:cBhvr additive="base">
                                        <p:cTn id="25" dur="1000" fill="hold"/>
                                        <p:tgtEl>
                                          <p:spTgt spid="26">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2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6">
                                            <p:txEl>
                                              <p:pRg st="4" end="4"/>
                                            </p:txEl>
                                          </p:spTgt>
                                        </p:tgtEl>
                                        <p:attrNameLst>
                                          <p:attrName>style.visibility</p:attrName>
                                        </p:attrNameLst>
                                      </p:cBhvr>
                                      <p:to>
                                        <p:strVal val="visible"/>
                                      </p:to>
                                    </p:set>
                                    <p:anim calcmode="lin" valueType="num">
                                      <p:cBhvr additive="base">
                                        <p:cTn id="31" dur="1000" fill="hold"/>
                                        <p:tgtEl>
                                          <p:spTgt spid="26">
                                            <p:txEl>
                                              <p:pRg st="4" end="4"/>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2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6">
                                            <p:txEl>
                                              <p:pRg st="5" end="5"/>
                                            </p:txEl>
                                          </p:spTgt>
                                        </p:tgtEl>
                                        <p:attrNameLst>
                                          <p:attrName>style.visibility</p:attrName>
                                        </p:attrNameLst>
                                      </p:cBhvr>
                                      <p:to>
                                        <p:strVal val="visible"/>
                                      </p:to>
                                    </p:set>
                                    <p:anim calcmode="lin" valueType="num">
                                      <p:cBhvr additive="base">
                                        <p:cTn id="37" dur="1000" fill="hold"/>
                                        <p:tgtEl>
                                          <p:spTgt spid="26">
                                            <p:txEl>
                                              <p:pRg st="5" end="5"/>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2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6">
                                            <p:txEl>
                                              <p:pRg st="6" end="6"/>
                                            </p:txEl>
                                          </p:spTgt>
                                        </p:tgtEl>
                                        <p:attrNameLst>
                                          <p:attrName>style.visibility</p:attrName>
                                        </p:attrNameLst>
                                      </p:cBhvr>
                                      <p:to>
                                        <p:strVal val="visible"/>
                                      </p:to>
                                    </p:set>
                                    <p:anim calcmode="lin" valueType="num">
                                      <p:cBhvr additive="base">
                                        <p:cTn id="43" dur="1000" fill="hold"/>
                                        <p:tgtEl>
                                          <p:spTgt spid="26">
                                            <p:txEl>
                                              <p:pRg st="6" end="6"/>
                                            </p:tx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2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6">
                                            <p:txEl>
                                              <p:pRg st="7" end="7"/>
                                            </p:txEl>
                                          </p:spTgt>
                                        </p:tgtEl>
                                        <p:attrNameLst>
                                          <p:attrName>style.visibility</p:attrName>
                                        </p:attrNameLst>
                                      </p:cBhvr>
                                      <p:to>
                                        <p:strVal val="visible"/>
                                      </p:to>
                                    </p:set>
                                    <p:anim calcmode="lin" valueType="num">
                                      <p:cBhvr additive="base">
                                        <p:cTn id="49" dur="1000" fill="hold"/>
                                        <p:tgtEl>
                                          <p:spTgt spid="26">
                                            <p:txEl>
                                              <p:pRg st="7" end="7"/>
                                            </p:txEl>
                                          </p:spTgt>
                                        </p:tgtEl>
                                        <p:attrNameLst>
                                          <p:attrName>ppt_x</p:attrName>
                                        </p:attrNameLst>
                                      </p:cBhvr>
                                      <p:tavLst>
                                        <p:tav tm="0">
                                          <p:val>
                                            <p:strVal val="0-#ppt_w/2"/>
                                          </p:val>
                                        </p:tav>
                                        <p:tav tm="100000">
                                          <p:val>
                                            <p:strVal val="#ppt_x"/>
                                          </p:val>
                                        </p:tav>
                                      </p:tavLst>
                                    </p:anim>
                                    <p:anim calcmode="lin" valueType="num">
                                      <p:cBhvr additive="base">
                                        <p:cTn id="50" dur="1000" fill="hold"/>
                                        <p:tgtEl>
                                          <p:spTgt spid="26">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9</a:t>
            </a:fld>
            <a:endParaRPr lang="en-US"/>
          </a:p>
        </p:txBody>
      </p:sp>
      <p:sp>
        <p:nvSpPr>
          <p:cNvPr id="26" name="Rectangle 25"/>
          <p:cNvSpPr/>
          <p:nvPr/>
        </p:nvSpPr>
        <p:spPr>
          <a:xfrm>
            <a:off x="0" y="464691"/>
            <a:ext cx="9144000" cy="5262979"/>
          </a:xfrm>
          <a:prstGeom prst="rect">
            <a:avLst/>
          </a:prstGeom>
        </p:spPr>
        <p:txBody>
          <a:bodyPr wrap="square">
            <a:spAutoFit/>
          </a:bodyPr>
          <a:lstStyle/>
          <a:p>
            <a:pPr algn="just"/>
            <a:r>
              <a:rPr lang="vi-VN" sz="2400" b="1">
                <a:latin typeface="Times New Roman" pitchFamily="18" charset="0"/>
                <a:cs typeface="Times New Roman" pitchFamily="18" charset="0"/>
              </a:rPr>
              <a:t>3.2 QUY LUẬT CUNG CẦU</a:t>
            </a:r>
          </a:p>
          <a:p>
            <a:pPr algn="just"/>
            <a:r>
              <a:rPr lang="vi-VN" sz="2400" b="1" smtClean="0">
                <a:latin typeface="Times New Roman" pitchFamily="18" charset="0"/>
                <a:cs typeface="Times New Roman" pitchFamily="18" charset="0"/>
              </a:rPr>
              <a:t>Quy </a:t>
            </a:r>
            <a:r>
              <a:rPr lang="vi-VN" sz="2400" b="1">
                <a:latin typeface="Times New Roman" pitchFamily="18" charset="0"/>
                <a:cs typeface="Times New Roman" pitchFamily="18" charset="0"/>
              </a:rPr>
              <a:t>luật cung cầu</a:t>
            </a:r>
          </a:p>
          <a:p>
            <a:pPr algn="just"/>
            <a:r>
              <a:rPr lang="vi-VN" sz="2400" smtClean="0">
                <a:latin typeface="Times New Roman" pitchFamily="18" charset="0"/>
                <a:cs typeface="Times New Roman" pitchFamily="18" charset="0"/>
              </a:rPr>
              <a:t>+ </a:t>
            </a:r>
            <a:r>
              <a:rPr lang="vi-VN" sz="2400">
                <a:latin typeface="Times New Roman" pitchFamily="18" charset="0"/>
                <a:cs typeface="Times New Roman" pitchFamily="18" charset="0"/>
              </a:rPr>
              <a:t>Tình trạng cạnh tranh:</a:t>
            </a:r>
          </a:p>
          <a:p>
            <a:pPr algn="just"/>
            <a:r>
              <a:rPr lang="vi-VN" sz="2400">
                <a:latin typeface="Times New Roman" pitchFamily="18" charset="0"/>
                <a:cs typeface="Times New Roman" pitchFamily="18" charset="0"/>
              </a:rPr>
              <a:t>Mức độ cạnh tranh thấp, sản phẩm dễ tiêu thụ, giá thành cao (đôi khi có độc quyền), giá cả do doanh nghiệp quyết định được. Điều này gây thiệt hại cho người tiêu dùng. Khi có nhiều doanh nghiệp cùng sản xuất hay kinh doanh một loại mặt hàng thì mức độ cạnh tranh cao (đôi khi khốc liệt), buộc doanh nghiệp phải tìm cách hạ giá thành, giá cả do thị trường quyết định, nên dễ dẫn đến hàng hoá không bán được, đọng vốn, khả năng lỗ rất cao. Điều này có lợi cho người tiêu dùng.</a:t>
            </a:r>
          </a:p>
          <a:p>
            <a:pPr algn="just"/>
            <a:r>
              <a:rPr lang="vi-VN" sz="2400">
                <a:latin typeface="Times New Roman" pitchFamily="18" charset="0"/>
                <a:cs typeface="Times New Roman" pitchFamily="18" charset="0"/>
              </a:rPr>
              <a:t>+ Thuế:</a:t>
            </a:r>
          </a:p>
          <a:p>
            <a:pPr algn="just"/>
            <a:r>
              <a:rPr lang="vi-VN" sz="2400">
                <a:latin typeface="Times New Roman" pitchFamily="18" charset="0"/>
                <a:cs typeface="Times New Roman" pitchFamily="18" charset="0"/>
              </a:rPr>
              <a:t>Khi có sự thay đổi về mức độ và loại thuế, giá thành sản xuất hay giá thành sản phẩm nhập về sẽ thay đổi, khi đó nếu giá thị trường không đổi đồng thời thì sẽ gây ảnh hưởng cho doanh nghiệp.</a:t>
            </a: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4035984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
                                            <p:txEl>
                                              <p:pRg st="1" end="1"/>
                                            </p:txEl>
                                          </p:spTgt>
                                        </p:tgtEl>
                                        <p:attrNameLst>
                                          <p:attrName>style.visibility</p:attrName>
                                        </p:attrNameLst>
                                      </p:cBhvr>
                                      <p:to>
                                        <p:strVal val="visible"/>
                                      </p:to>
                                    </p:set>
                                    <p:anim calcmode="lin" valueType="num">
                                      <p:cBhvr additive="base">
                                        <p:cTn id="13" dur="1000" fill="hold"/>
                                        <p:tgtEl>
                                          <p:spTgt spid="26">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xEl>
                                              <p:pRg st="2" end="2"/>
                                            </p:txEl>
                                          </p:spTgt>
                                        </p:tgtEl>
                                        <p:attrNameLst>
                                          <p:attrName>style.visibility</p:attrName>
                                        </p:attrNameLst>
                                      </p:cBhvr>
                                      <p:to>
                                        <p:strVal val="visible"/>
                                      </p:to>
                                    </p:set>
                                    <p:anim calcmode="lin" valueType="num">
                                      <p:cBhvr additive="base">
                                        <p:cTn id="19" dur="1000" fill="hold"/>
                                        <p:tgtEl>
                                          <p:spTgt spid="26">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6">
                                            <p:txEl>
                                              <p:pRg st="3" end="3"/>
                                            </p:txEl>
                                          </p:spTgt>
                                        </p:tgtEl>
                                        <p:attrNameLst>
                                          <p:attrName>style.visibility</p:attrName>
                                        </p:attrNameLst>
                                      </p:cBhvr>
                                      <p:to>
                                        <p:strVal val="visible"/>
                                      </p:to>
                                    </p:set>
                                    <p:anim calcmode="lin" valueType="num">
                                      <p:cBhvr additive="base">
                                        <p:cTn id="25" dur="1000" fill="hold"/>
                                        <p:tgtEl>
                                          <p:spTgt spid="26">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2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6">
                                            <p:txEl>
                                              <p:pRg st="4" end="4"/>
                                            </p:txEl>
                                          </p:spTgt>
                                        </p:tgtEl>
                                        <p:attrNameLst>
                                          <p:attrName>style.visibility</p:attrName>
                                        </p:attrNameLst>
                                      </p:cBhvr>
                                      <p:to>
                                        <p:strVal val="visible"/>
                                      </p:to>
                                    </p:set>
                                    <p:anim calcmode="lin" valueType="num">
                                      <p:cBhvr additive="base">
                                        <p:cTn id="31" dur="1000" fill="hold"/>
                                        <p:tgtEl>
                                          <p:spTgt spid="26">
                                            <p:txEl>
                                              <p:pRg st="4" end="4"/>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2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6">
                                            <p:txEl>
                                              <p:pRg st="5" end="5"/>
                                            </p:txEl>
                                          </p:spTgt>
                                        </p:tgtEl>
                                        <p:attrNameLst>
                                          <p:attrName>style.visibility</p:attrName>
                                        </p:attrNameLst>
                                      </p:cBhvr>
                                      <p:to>
                                        <p:strVal val="visible"/>
                                      </p:to>
                                    </p:set>
                                    <p:anim calcmode="lin" valueType="num">
                                      <p:cBhvr additive="base">
                                        <p:cTn id="37" dur="1000" fill="hold"/>
                                        <p:tgtEl>
                                          <p:spTgt spid="26">
                                            <p:txEl>
                                              <p:pRg st="5" end="5"/>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26">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10</a:t>
            </a:fld>
            <a:endParaRPr lang="en-US"/>
          </a:p>
        </p:txBody>
      </p:sp>
      <p:sp>
        <p:nvSpPr>
          <p:cNvPr id="26" name="Rectangle 25"/>
          <p:cNvSpPr/>
          <p:nvPr/>
        </p:nvSpPr>
        <p:spPr>
          <a:xfrm>
            <a:off x="0" y="464691"/>
            <a:ext cx="9144000" cy="6370975"/>
          </a:xfrm>
          <a:prstGeom prst="rect">
            <a:avLst/>
          </a:prstGeom>
        </p:spPr>
        <p:txBody>
          <a:bodyPr wrap="square">
            <a:spAutoFit/>
          </a:bodyPr>
          <a:lstStyle/>
          <a:p>
            <a:pPr algn="just"/>
            <a:r>
              <a:rPr lang="vi-VN" sz="2400" b="1">
                <a:latin typeface="Times New Roman" pitchFamily="18" charset="0"/>
                <a:cs typeface="Times New Roman" pitchFamily="18" charset="0"/>
              </a:rPr>
              <a:t>3. 3 ĐIỀU TRA THỊ TRƯỜNG HÀNG HÓA</a:t>
            </a:r>
          </a:p>
          <a:p>
            <a:pPr algn="just"/>
            <a:r>
              <a:rPr lang="vi-VN" sz="2400" smtClean="0">
                <a:latin typeface="Times New Roman" pitchFamily="18" charset="0"/>
                <a:cs typeface="Times New Roman" pitchFamily="18" charset="0"/>
              </a:rPr>
              <a:t>Nếu </a:t>
            </a:r>
            <a:r>
              <a:rPr lang="vi-VN" sz="2400">
                <a:latin typeface="Times New Roman" pitchFamily="18" charset="0"/>
                <a:cs typeface="Times New Roman" pitchFamily="18" charset="0"/>
              </a:rPr>
              <a:t>chúng ta </a:t>
            </a:r>
            <a:r>
              <a:rPr lang="vi-VN" sz="2400" smtClean="0">
                <a:latin typeface="Times New Roman" pitchFamily="18" charset="0"/>
                <a:cs typeface="Times New Roman" pitchFamily="18" charset="0"/>
              </a:rPr>
              <a:t>cố </a:t>
            </a:r>
            <a:r>
              <a:rPr lang="vi-VN" sz="2400">
                <a:latin typeface="Times New Roman" pitchFamily="18" charset="0"/>
                <a:cs typeface="Times New Roman" pitchFamily="18" charset="0"/>
              </a:rPr>
              <a:t>làm ra sản phẩm cho tốt rồi đem ra thị trường bán, ai muốn mua thì mua, không mua thì thôi, hoặc nếu thị trường chỉ có mình ta thì có lẽ chúng ta không cần quan tâm đến việc phân tích thị trường.</a:t>
            </a:r>
          </a:p>
          <a:p>
            <a:pPr algn="just"/>
            <a:r>
              <a:rPr lang="vi-VN" sz="2400">
                <a:latin typeface="Times New Roman" pitchFamily="18" charset="0"/>
                <a:cs typeface="Times New Roman" pitchFamily="18" charset="0"/>
              </a:rPr>
              <a:t>Lịch sử hoạt động kinh doanh thế giới đã trải qua giai đoạn chỉ tập trung làm ra sản phẩm tốt khá lâu và lịch sử cũng khẳng định rằng phân tích và định hướng thị trường là sự lựa chọn duy nhất giúp cho doanh nghiệp cạnh tranh tốt hơn thông qua việc thấu hiểu và đáp ứng nhu cầu khách hành tốt hơn.</a:t>
            </a:r>
          </a:p>
          <a:p>
            <a:pPr algn="just"/>
            <a:r>
              <a:rPr lang="vi-VN" sz="2400">
                <a:latin typeface="Times New Roman" pitchFamily="18" charset="0"/>
                <a:cs typeface="Times New Roman" pitchFamily="18" charset="0"/>
              </a:rPr>
              <a:t>Nghiên cứu thị trường nhằm để nắm bắt thông tin một cách có hiệu quả cần phải có phương pháp, có kỹ thuật và công cụ. Tuỳ vào từng mục đích yêu cầu và ngân sách mà xác định phương pháp, kỹ thuật và công cụ thích hợp. Phân tích thị trường là sự so sánh tương quan năng lực cạnh tranh của doanh nghiệp và các đối thủ. Bên cạnh những hiểu biết về đối thủ cạnh tranh, cần phân tích điểm mạnh, yếu, cơ hội và những mối đe dọa cũng giúp doanh nghiệp hiểu rõ mình hơn, nhìn nhận ra những cơ hội thị </a:t>
            </a:r>
            <a:r>
              <a:rPr lang="vi-VN" sz="2400" smtClean="0">
                <a:latin typeface="Times New Roman" pitchFamily="18" charset="0"/>
                <a:cs typeface="Times New Roman" pitchFamily="18" charset="0"/>
              </a:rPr>
              <a:t>trường</a:t>
            </a:r>
            <a:endParaRPr lang="vi-VN" sz="2400">
              <a:latin typeface="Times New Roman" pitchFamily="18" charset="0"/>
              <a:cs typeface="Times New Roman" pitchFamily="18" charset="0"/>
            </a:endParaRP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4130410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
                                            <p:txEl>
                                              <p:pRg st="1" end="1"/>
                                            </p:txEl>
                                          </p:spTgt>
                                        </p:tgtEl>
                                        <p:attrNameLst>
                                          <p:attrName>style.visibility</p:attrName>
                                        </p:attrNameLst>
                                      </p:cBhvr>
                                      <p:to>
                                        <p:strVal val="visible"/>
                                      </p:to>
                                    </p:set>
                                    <p:anim calcmode="lin" valueType="num">
                                      <p:cBhvr additive="base">
                                        <p:cTn id="13" dur="1000" fill="hold"/>
                                        <p:tgtEl>
                                          <p:spTgt spid="26">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xEl>
                                              <p:pRg st="2" end="2"/>
                                            </p:txEl>
                                          </p:spTgt>
                                        </p:tgtEl>
                                        <p:attrNameLst>
                                          <p:attrName>style.visibility</p:attrName>
                                        </p:attrNameLst>
                                      </p:cBhvr>
                                      <p:to>
                                        <p:strVal val="visible"/>
                                      </p:to>
                                    </p:set>
                                    <p:anim calcmode="lin" valueType="num">
                                      <p:cBhvr additive="base">
                                        <p:cTn id="19" dur="1000" fill="hold"/>
                                        <p:tgtEl>
                                          <p:spTgt spid="26">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6">
                                            <p:txEl>
                                              <p:pRg st="3" end="3"/>
                                            </p:txEl>
                                          </p:spTgt>
                                        </p:tgtEl>
                                        <p:attrNameLst>
                                          <p:attrName>style.visibility</p:attrName>
                                        </p:attrNameLst>
                                      </p:cBhvr>
                                      <p:to>
                                        <p:strVal val="visible"/>
                                      </p:to>
                                    </p:set>
                                    <p:anim calcmode="lin" valueType="num">
                                      <p:cBhvr additive="base">
                                        <p:cTn id="25" dur="1000" fill="hold"/>
                                        <p:tgtEl>
                                          <p:spTgt spid="26">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26">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11</a:t>
            </a:fld>
            <a:endParaRPr lang="en-US"/>
          </a:p>
        </p:txBody>
      </p:sp>
      <p:sp>
        <p:nvSpPr>
          <p:cNvPr id="26" name="Rectangle 25"/>
          <p:cNvSpPr/>
          <p:nvPr/>
        </p:nvSpPr>
        <p:spPr>
          <a:xfrm>
            <a:off x="0" y="464691"/>
            <a:ext cx="9144000" cy="6370975"/>
          </a:xfrm>
          <a:prstGeom prst="rect">
            <a:avLst/>
          </a:prstGeom>
        </p:spPr>
        <p:txBody>
          <a:bodyPr wrap="square">
            <a:spAutoFit/>
          </a:bodyPr>
          <a:lstStyle/>
          <a:p>
            <a:pPr algn="just"/>
            <a:r>
              <a:rPr lang="vi-VN" sz="2400" b="1">
                <a:latin typeface="Times New Roman" pitchFamily="18" charset="0"/>
                <a:cs typeface="Times New Roman" pitchFamily="18" charset="0"/>
              </a:rPr>
              <a:t>3. 3 ĐIỀU TRA THỊ TRƯỜNG HÀNG HÓA</a:t>
            </a:r>
          </a:p>
          <a:p>
            <a:pPr algn="just"/>
            <a:r>
              <a:rPr lang="vi-VN" sz="2400" smtClean="0">
                <a:latin typeface="Times New Roman" pitchFamily="18" charset="0"/>
                <a:cs typeface="Times New Roman" pitchFamily="18" charset="0"/>
              </a:rPr>
              <a:t>Định </a:t>
            </a:r>
            <a:r>
              <a:rPr lang="vi-VN" sz="2400">
                <a:latin typeface="Times New Roman" pitchFamily="18" charset="0"/>
                <a:cs typeface="Times New Roman" pitchFamily="18" charset="0"/>
              </a:rPr>
              <a:t>hướng thị trường là một bước ngoặc cần được xảy ra và cần được xảy ra sớm trong các doanh nghiệp vừa và nhỏ. Lý do là thị trường Việt Nam đang trong giai đoạn quá độ để chuyển từ thị trường kế hoạch tập trung, nơi không có sự cạnh tranh, sang thị trường tự do, nơi mọi người được tự do cạnh tranh, nơi mà người mua là người có quyền quyết định sự thành bại của một doanh nghiệp. Hành động cụ thể của một doanh nghiệp để thể hiện định hướng thị trường là tập trung vào việc nắm bắt và phân tích thông tin thị trường về nhu cầu khách hàng, xu hướng thị trường, tình hình cạnh tranh và môi trường kinh doanh, thay vì chỉ cố gắng nghiên cứu để làm ra sản phẩm thật tốt rồi cố đem đi bán như trước.</a:t>
            </a:r>
          </a:p>
          <a:p>
            <a:pPr algn="just"/>
            <a:r>
              <a:rPr lang="vi-VN" sz="2400">
                <a:latin typeface="Times New Roman" pitchFamily="18" charset="0"/>
                <a:cs typeface="Times New Roman" pitchFamily="18" charset="0"/>
              </a:rPr>
              <a:t>Muốn nghiên cứu, phân tích, định hướng thị trường cần phải nắm bắt những thông tin về thị trường. Trước khi nắm bắt thông tin thị trường người làm công tác thị trường cần xác định mục đích của việc nắm bắt thông tin thị trường, từ đó xác định những thông tin nào doanh nghiệp cần phải nắm bắt, đâu là nguồn cung cấp thông tin, thông tin có bao nhiêu loại và giá trị tham khảo của từng loại thông tin.</a:t>
            </a: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2659831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
                                            <p:txEl>
                                              <p:pRg st="1" end="1"/>
                                            </p:txEl>
                                          </p:spTgt>
                                        </p:tgtEl>
                                        <p:attrNameLst>
                                          <p:attrName>style.visibility</p:attrName>
                                        </p:attrNameLst>
                                      </p:cBhvr>
                                      <p:to>
                                        <p:strVal val="visible"/>
                                      </p:to>
                                    </p:set>
                                    <p:anim calcmode="lin" valueType="num">
                                      <p:cBhvr additive="base">
                                        <p:cTn id="13" dur="1000" fill="hold"/>
                                        <p:tgtEl>
                                          <p:spTgt spid="26">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xEl>
                                              <p:pRg st="2" end="2"/>
                                            </p:txEl>
                                          </p:spTgt>
                                        </p:tgtEl>
                                        <p:attrNameLst>
                                          <p:attrName>style.visibility</p:attrName>
                                        </p:attrNameLst>
                                      </p:cBhvr>
                                      <p:to>
                                        <p:strVal val="visible"/>
                                      </p:to>
                                    </p:set>
                                    <p:anim calcmode="lin" valueType="num">
                                      <p:cBhvr additive="base">
                                        <p:cTn id="19" dur="1000" fill="hold"/>
                                        <p:tgtEl>
                                          <p:spTgt spid="26">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6">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5179746"/>
            <a:ext cx="2133600" cy="365125"/>
          </a:xfrm>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a:xfrm>
            <a:off x="6553200" y="5179746"/>
            <a:ext cx="2133600" cy="365125"/>
          </a:xfrm>
        </p:spPr>
        <p:txBody>
          <a:bodyPr/>
          <a:lstStyle/>
          <a:p>
            <a:fld id="{19CC9C96-7882-4772-BF71-3742ED4350BE}" type="slidenum">
              <a:rPr lang="en-US" smtClean="0"/>
              <a:t>12</a:t>
            </a:fld>
            <a:endParaRPr lang="en-US"/>
          </a:p>
        </p:txBody>
      </p:sp>
      <p:sp>
        <p:nvSpPr>
          <p:cNvPr id="6" name="Straight Connector 3"/>
          <p:cNvSpPr/>
          <p:nvPr/>
        </p:nvSpPr>
        <p:spPr>
          <a:xfrm>
            <a:off x="4636793" y="2508587"/>
            <a:ext cx="3069580" cy="730420"/>
          </a:xfrm>
          <a:custGeom>
            <a:avLst/>
            <a:gdLst/>
            <a:ahLst/>
            <a:cxnLst/>
            <a:rect l="0" t="0" r="0" b="0"/>
            <a:pathLst>
              <a:path>
                <a:moveTo>
                  <a:pt x="0" y="0"/>
                </a:moveTo>
                <a:lnTo>
                  <a:pt x="0" y="497760"/>
                </a:lnTo>
                <a:lnTo>
                  <a:pt x="3069580" y="497760"/>
                </a:lnTo>
                <a:lnTo>
                  <a:pt x="3069580" y="730420"/>
                </a:lnTo>
              </a:path>
            </a:pathLst>
          </a:custGeom>
          <a:noFill/>
          <a:ln>
            <a:headEnd type="none" w="med" len="med"/>
            <a:tailEnd type="triangle" w="med" len="med"/>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7" name="Straight Connector 4"/>
          <p:cNvSpPr/>
          <p:nvPr/>
        </p:nvSpPr>
        <p:spPr>
          <a:xfrm>
            <a:off x="4591073" y="2508587"/>
            <a:ext cx="91440" cy="730420"/>
          </a:xfrm>
          <a:custGeom>
            <a:avLst/>
            <a:gdLst/>
            <a:ahLst/>
            <a:cxnLst/>
            <a:rect l="0" t="0" r="0" b="0"/>
            <a:pathLst>
              <a:path>
                <a:moveTo>
                  <a:pt x="45720" y="0"/>
                </a:moveTo>
                <a:lnTo>
                  <a:pt x="45720" y="730420"/>
                </a:lnTo>
              </a:path>
            </a:pathLst>
          </a:custGeom>
          <a:noFill/>
          <a:ln>
            <a:headEnd type="none" w="med" len="med"/>
            <a:tailEnd type="triangle" w="med" len="med"/>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 name="Straight Connector 5"/>
          <p:cNvSpPr/>
          <p:nvPr/>
        </p:nvSpPr>
        <p:spPr>
          <a:xfrm>
            <a:off x="1567213" y="2508587"/>
            <a:ext cx="3069580" cy="730420"/>
          </a:xfrm>
          <a:custGeom>
            <a:avLst/>
            <a:gdLst/>
            <a:ahLst/>
            <a:cxnLst/>
            <a:rect l="0" t="0" r="0" b="0"/>
            <a:pathLst>
              <a:path>
                <a:moveTo>
                  <a:pt x="3069580" y="0"/>
                </a:moveTo>
                <a:lnTo>
                  <a:pt x="3069580" y="497760"/>
                </a:lnTo>
                <a:lnTo>
                  <a:pt x="0" y="497760"/>
                </a:lnTo>
                <a:lnTo>
                  <a:pt x="0" y="730420"/>
                </a:lnTo>
              </a:path>
            </a:pathLst>
          </a:custGeom>
          <a:noFill/>
          <a:ln>
            <a:headEnd type="none" w="med" len="med"/>
            <a:tailEnd type="triangle" w="med" len="med"/>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0" name="Rounded Rectangle 7"/>
          <p:cNvSpPr/>
          <p:nvPr/>
        </p:nvSpPr>
        <p:spPr>
          <a:xfrm>
            <a:off x="3427766" y="2057400"/>
            <a:ext cx="2418054" cy="451187"/>
          </a:xfrm>
          <a:prstGeom prst="roundRect">
            <a:avLst/>
          </a:prstGeom>
          <a:ln/>
        </p:spPr>
        <p:style>
          <a:lnRef idx="1">
            <a:schemeClr val="accent6"/>
          </a:lnRef>
          <a:fillRef idx="2">
            <a:schemeClr val="accent6"/>
          </a:fillRef>
          <a:effectRef idx="1">
            <a:schemeClr val="accent6"/>
          </a:effectRef>
          <a:fontRef idx="minor">
            <a:schemeClr val="dk1"/>
          </a:fontRef>
        </p:style>
        <p:txBody>
          <a:bodyPr spcFirstLastPara="0" vert="horz" wrap="square" lIns="64770" tIns="64770" rIns="64770" bIns="64770" numCol="1" spcCol="1270" anchor="ctr" anchorCtr="0">
            <a:spAutoFit/>
          </a:bodyPr>
          <a:lstStyle/>
          <a:p>
            <a:pPr lvl="0" algn="ctr" defTabSz="755650" rtl="0">
              <a:lnSpc>
                <a:spcPct val="90000"/>
              </a:lnSpc>
              <a:spcBef>
                <a:spcPct val="0"/>
              </a:spcBef>
              <a:spcAft>
                <a:spcPct val="35000"/>
              </a:spcAft>
            </a:pPr>
            <a:r>
              <a:rPr lang="vi-VN" sz="2000" kern="1200" smtClean="0"/>
              <a:t>Thị trường lao động</a:t>
            </a:r>
            <a:endParaRPr lang="en-US" sz="2000" kern="1200"/>
          </a:p>
        </p:txBody>
      </p:sp>
      <p:sp>
        <p:nvSpPr>
          <p:cNvPr id="18" name="Rounded Rectangle 9"/>
          <p:cNvSpPr/>
          <p:nvPr/>
        </p:nvSpPr>
        <p:spPr>
          <a:xfrm>
            <a:off x="358186" y="3239007"/>
            <a:ext cx="2418054" cy="1677055"/>
          </a:xfrm>
          <a:prstGeom prst="roundRect">
            <a:avLst/>
          </a:prstGeom>
          <a:ln/>
        </p:spPr>
        <p:style>
          <a:lnRef idx="1">
            <a:schemeClr val="accent3"/>
          </a:lnRef>
          <a:fillRef idx="2">
            <a:schemeClr val="accent3"/>
          </a:fillRef>
          <a:effectRef idx="1">
            <a:schemeClr val="accent3"/>
          </a:effectRef>
          <a:fontRef idx="minor">
            <a:schemeClr val="dk1"/>
          </a:fontRef>
        </p:style>
        <p:txBody>
          <a:bodyPr spcFirstLastPara="0" vert="horz" wrap="square" lIns="64770" tIns="64770" rIns="64770" bIns="64770" numCol="1" spcCol="1270" anchor="ctr" anchorCtr="0">
            <a:spAutoFit/>
          </a:bodyPr>
          <a:lstStyle/>
          <a:p>
            <a:pPr lvl="0" algn="just" defTabSz="755650" rtl="0">
              <a:lnSpc>
                <a:spcPct val="90000"/>
              </a:lnSpc>
              <a:spcBef>
                <a:spcPct val="0"/>
              </a:spcBef>
              <a:spcAft>
                <a:spcPct val="35000"/>
              </a:spcAft>
            </a:pPr>
            <a:r>
              <a:rPr lang="vi-VN" sz="2000" b="1" kern="1200" smtClean="0"/>
              <a:t>Theo địa lý</a:t>
            </a:r>
            <a:r>
              <a:rPr lang="vi-VN" sz="2000" kern="1200" smtClean="0"/>
              <a:t>: Có thị trường lao động trong nước, ngoài nước, thành thị, nông thôn</a:t>
            </a:r>
            <a:endParaRPr lang="en-US" sz="2000" kern="1200"/>
          </a:p>
        </p:txBody>
      </p:sp>
      <p:sp>
        <p:nvSpPr>
          <p:cNvPr id="16" name="Rounded Rectangle 11"/>
          <p:cNvSpPr/>
          <p:nvPr/>
        </p:nvSpPr>
        <p:spPr>
          <a:xfrm>
            <a:off x="3417941" y="3239007"/>
            <a:ext cx="2418054" cy="2289989"/>
          </a:xfrm>
          <a:prstGeom prst="roundRect">
            <a:avLst/>
          </a:prstGeom>
          <a:ln/>
        </p:spPr>
        <p:style>
          <a:lnRef idx="1">
            <a:schemeClr val="accent3"/>
          </a:lnRef>
          <a:fillRef idx="2">
            <a:schemeClr val="accent3"/>
          </a:fillRef>
          <a:effectRef idx="1">
            <a:schemeClr val="accent3"/>
          </a:effectRef>
          <a:fontRef idx="minor">
            <a:schemeClr val="dk1"/>
          </a:fontRef>
        </p:style>
        <p:txBody>
          <a:bodyPr spcFirstLastPara="0" vert="horz" wrap="square" lIns="64770" tIns="64770" rIns="64770" bIns="64770" numCol="1" spcCol="1270" anchor="ctr" anchorCtr="0">
            <a:spAutoFit/>
          </a:bodyPr>
          <a:lstStyle/>
          <a:p>
            <a:pPr lvl="0" algn="just" defTabSz="755650" rtl="0">
              <a:lnSpc>
                <a:spcPct val="90000"/>
              </a:lnSpc>
              <a:spcBef>
                <a:spcPct val="0"/>
              </a:spcBef>
              <a:spcAft>
                <a:spcPct val="35000"/>
              </a:spcAft>
            </a:pPr>
            <a:r>
              <a:rPr lang="vi-VN" sz="2000" b="1" kern="1200" smtClean="0"/>
              <a:t>Theo các thành phần kinh tế</a:t>
            </a:r>
            <a:r>
              <a:rPr lang="vi-VN" sz="2000" kern="1200" smtClean="0"/>
              <a:t>: Có thị trường thuộc khu vực quốc doanh, khu vực liên doanh, khu vực tư nhân, …</a:t>
            </a:r>
            <a:endParaRPr lang="en-US" sz="2000" kern="1200"/>
          </a:p>
        </p:txBody>
      </p:sp>
      <p:sp>
        <p:nvSpPr>
          <p:cNvPr id="14" name="Rounded Rectangle 13"/>
          <p:cNvSpPr/>
          <p:nvPr/>
        </p:nvSpPr>
        <p:spPr>
          <a:xfrm>
            <a:off x="6497346" y="3239007"/>
            <a:ext cx="2418054" cy="1064121"/>
          </a:xfrm>
          <a:prstGeom prst="roundRect">
            <a:avLst/>
          </a:prstGeom>
          <a:ln/>
        </p:spPr>
        <p:style>
          <a:lnRef idx="1">
            <a:schemeClr val="accent3"/>
          </a:lnRef>
          <a:fillRef idx="2">
            <a:schemeClr val="accent3"/>
          </a:fillRef>
          <a:effectRef idx="1">
            <a:schemeClr val="accent3"/>
          </a:effectRef>
          <a:fontRef idx="minor">
            <a:schemeClr val="dk1"/>
          </a:fontRef>
        </p:style>
        <p:txBody>
          <a:bodyPr spcFirstLastPara="0" vert="horz" wrap="square" lIns="64770" tIns="64770" rIns="64770" bIns="64770" numCol="1" spcCol="1270" anchor="ctr" anchorCtr="0">
            <a:spAutoFit/>
          </a:bodyPr>
          <a:lstStyle/>
          <a:p>
            <a:pPr lvl="0" algn="just" defTabSz="755650" rtl="0">
              <a:lnSpc>
                <a:spcPct val="90000"/>
              </a:lnSpc>
              <a:spcBef>
                <a:spcPct val="0"/>
              </a:spcBef>
              <a:spcAft>
                <a:spcPct val="35000"/>
              </a:spcAft>
            </a:pPr>
            <a:r>
              <a:rPr lang="vi-VN" sz="2000" b="1" kern="1200" smtClean="0"/>
              <a:t>Theo nghề</a:t>
            </a:r>
            <a:r>
              <a:rPr lang="vi-VN" sz="2000" kern="1200" smtClean="0"/>
              <a:t>: Thợ nề, thợ mộc, lái xe, văn thư,…</a:t>
            </a:r>
            <a:endParaRPr lang="en-US" sz="2000" kern="1200"/>
          </a:p>
        </p:txBody>
      </p:sp>
      <p:sp>
        <p:nvSpPr>
          <p:cNvPr id="21"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
        <p:nvSpPr>
          <p:cNvPr id="22" name="Rectangle 21"/>
          <p:cNvSpPr/>
          <p:nvPr/>
        </p:nvSpPr>
        <p:spPr>
          <a:xfrm>
            <a:off x="-20904" y="428993"/>
            <a:ext cx="9164904" cy="1938992"/>
          </a:xfrm>
          <a:prstGeom prst="rect">
            <a:avLst/>
          </a:prstGeom>
        </p:spPr>
        <p:txBody>
          <a:bodyPr wrap="square">
            <a:spAutoFit/>
          </a:bodyPr>
          <a:lstStyle/>
          <a:p>
            <a:pPr algn="just"/>
            <a:r>
              <a:rPr lang="vi-VN" sz="2400" b="1">
                <a:latin typeface="Times New Roman" pitchFamily="18" charset="0"/>
                <a:cs typeface="Times New Roman" pitchFamily="18" charset="0"/>
              </a:rPr>
              <a:t>3. 4 ĐIỀU TRA THỊ TRƯỜNG LAO ĐỘNG</a:t>
            </a:r>
          </a:p>
          <a:p>
            <a:pPr algn="just"/>
            <a:r>
              <a:rPr lang="vi-VN" sz="2400">
                <a:latin typeface="Times New Roman" pitchFamily="18" charset="0"/>
                <a:cs typeface="Times New Roman" pitchFamily="18" charset="0"/>
              </a:rPr>
              <a:t>Thị trường lao động là một bộ phận của hệ thống thị trường, là nơi mua bán sức lao động giữa một bên là người lao động tự do (người sở hữu sức lao động) và một bên là người có nhu cầu sử dụng lao động (người cần thuê sức lao động)</a:t>
            </a:r>
          </a:p>
        </p:txBody>
      </p:sp>
    </p:spTree>
    <p:extLst>
      <p:ext uri="{BB962C8B-B14F-4D97-AF65-F5344CB8AC3E}">
        <p14:creationId xmlns:p14="http://schemas.microsoft.com/office/powerpoint/2010/main" val="40872676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13</a:t>
            </a:fld>
            <a:endParaRPr lang="en-US"/>
          </a:p>
        </p:txBody>
      </p:sp>
      <p:sp>
        <p:nvSpPr>
          <p:cNvPr id="4" name="Straight Connector 3"/>
          <p:cNvSpPr/>
          <p:nvPr/>
        </p:nvSpPr>
        <p:spPr>
          <a:xfrm>
            <a:off x="7684917" y="2626449"/>
            <a:ext cx="773534" cy="368131"/>
          </a:xfrm>
          <a:custGeom>
            <a:avLst/>
            <a:gdLst/>
            <a:ahLst/>
            <a:cxnLst/>
            <a:rect l="0" t="0" r="0" b="0"/>
            <a:pathLst>
              <a:path>
                <a:moveTo>
                  <a:pt x="0" y="0"/>
                </a:moveTo>
                <a:lnTo>
                  <a:pt x="0" y="250871"/>
                </a:lnTo>
                <a:lnTo>
                  <a:pt x="773534" y="250871"/>
                </a:lnTo>
                <a:lnTo>
                  <a:pt x="773534" y="368131"/>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5" name="Straight Connector 4"/>
          <p:cNvSpPr/>
          <p:nvPr/>
        </p:nvSpPr>
        <p:spPr>
          <a:xfrm>
            <a:off x="6911383" y="2626449"/>
            <a:ext cx="773534" cy="368131"/>
          </a:xfrm>
          <a:custGeom>
            <a:avLst/>
            <a:gdLst/>
            <a:ahLst/>
            <a:cxnLst/>
            <a:rect l="0" t="0" r="0" b="0"/>
            <a:pathLst>
              <a:path>
                <a:moveTo>
                  <a:pt x="773534" y="0"/>
                </a:moveTo>
                <a:lnTo>
                  <a:pt x="773534" y="250871"/>
                </a:lnTo>
                <a:lnTo>
                  <a:pt x="0" y="250871"/>
                </a:lnTo>
                <a:lnTo>
                  <a:pt x="0" y="368131"/>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6" name="Straight Connector 5"/>
          <p:cNvSpPr/>
          <p:nvPr/>
        </p:nvSpPr>
        <p:spPr>
          <a:xfrm>
            <a:off x="5305917" y="1824157"/>
            <a:ext cx="2320602" cy="368131"/>
          </a:xfrm>
          <a:custGeom>
            <a:avLst/>
            <a:gdLst/>
            <a:ahLst/>
            <a:cxnLst/>
            <a:rect l="0" t="0" r="0" b="0"/>
            <a:pathLst>
              <a:path>
                <a:moveTo>
                  <a:pt x="0" y="0"/>
                </a:moveTo>
                <a:lnTo>
                  <a:pt x="0" y="250871"/>
                </a:lnTo>
                <a:lnTo>
                  <a:pt x="2320602" y="250871"/>
                </a:lnTo>
                <a:lnTo>
                  <a:pt x="2320602" y="368131"/>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7" name="Straight Connector 6"/>
          <p:cNvSpPr/>
          <p:nvPr/>
        </p:nvSpPr>
        <p:spPr>
          <a:xfrm>
            <a:off x="2985315" y="2626449"/>
            <a:ext cx="2320602" cy="368131"/>
          </a:xfrm>
          <a:custGeom>
            <a:avLst/>
            <a:gdLst/>
            <a:ahLst/>
            <a:cxnLst/>
            <a:rect l="0" t="0" r="0" b="0"/>
            <a:pathLst>
              <a:path>
                <a:moveTo>
                  <a:pt x="0" y="0"/>
                </a:moveTo>
                <a:lnTo>
                  <a:pt x="0" y="250871"/>
                </a:lnTo>
                <a:lnTo>
                  <a:pt x="2320602" y="250871"/>
                </a:lnTo>
                <a:lnTo>
                  <a:pt x="2320602" y="368131"/>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 name="Straight Connector 7"/>
          <p:cNvSpPr/>
          <p:nvPr/>
        </p:nvSpPr>
        <p:spPr>
          <a:xfrm>
            <a:off x="2985315" y="2626449"/>
            <a:ext cx="773534" cy="368131"/>
          </a:xfrm>
          <a:custGeom>
            <a:avLst/>
            <a:gdLst/>
            <a:ahLst/>
            <a:cxnLst/>
            <a:rect l="0" t="0" r="0" b="0"/>
            <a:pathLst>
              <a:path>
                <a:moveTo>
                  <a:pt x="0" y="0"/>
                </a:moveTo>
                <a:lnTo>
                  <a:pt x="0" y="250871"/>
                </a:lnTo>
                <a:lnTo>
                  <a:pt x="773534" y="250871"/>
                </a:lnTo>
                <a:lnTo>
                  <a:pt x="773534" y="368131"/>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9" name="Straight Connector 8"/>
          <p:cNvSpPr/>
          <p:nvPr/>
        </p:nvSpPr>
        <p:spPr>
          <a:xfrm>
            <a:off x="2211781" y="2626449"/>
            <a:ext cx="773534" cy="368131"/>
          </a:xfrm>
          <a:custGeom>
            <a:avLst/>
            <a:gdLst/>
            <a:ahLst/>
            <a:cxnLst/>
            <a:rect l="0" t="0" r="0" b="0"/>
            <a:pathLst>
              <a:path>
                <a:moveTo>
                  <a:pt x="773534" y="0"/>
                </a:moveTo>
                <a:lnTo>
                  <a:pt x="773534" y="250871"/>
                </a:lnTo>
                <a:lnTo>
                  <a:pt x="0" y="250871"/>
                </a:lnTo>
                <a:lnTo>
                  <a:pt x="0" y="368131"/>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0" name="Straight Connector 9"/>
          <p:cNvSpPr/>
          <p:nvPr/>
        </p:nvSpPr>
        <p:spPr>
          <a:xfrm>
            <a:off x="664712" y="2626449"/>
            <a:ext cx="2320602" cy="368131"/>
          </a:xfrm>
          <a:custGeom>
            <a:avLst/>
            <a:gdLst/>
            <a:ahLst/>
            <a:cxnLst/>
            <a:rect l="0" t="0" r="0" b="0"/>
            <a:pathLst>
              <a:path>
                <a:moveTo>
                  <a:pt x="2320602" y="0"/>
                </a:moveTo>
                <a:lnTo>
                  <a:pt x="2320602" y="250871"/>
                </a:lnTo>
                <a:lnTo>
                  <a:pt x="0" y="250871"/>
                </a:lnTo>
                <a:lnTo>
                  <a:pt x="0" y="368131"/>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1" name="Straight Connector 10"/>
          <p:cNvSpPr/>
          <p:nvPr/>
        </p:nvSpPr>
        <p:spPr>
          <a:xfrm>
            <a:off x="2985315" y="1824157"/>
            <a:ext cx="2320602" cy="368131"/>
          </a:xfrm>
          <a:custGeom>
            <a:avLst/>
            <a:gdLst/>
            <a:ahLst/>
            <a:cxnLst/>
            <a:rect l="0" t="0" r="0" b="0"/>
            <a:pathLst>
              <a:path>
                <a:moveTo>
                  <a:pt x="2320602" y="0"/>
                </a:moveTo>
                <a:lnTo>
                  <a:pt x="2320602" y="250871"/>
                </a:lnTo>
                <a:lnTo>
                  <a:pt x="0" y="250871"/>
                </a:lnTo>
                <a:lnTo>
                  <a:pt x="0" y="368131"/>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8" name="Rounded Rectangle 12"/>
          <p:cNvSpPr/>
          <p:nvPr/>
        </p:nvSpPr>
        <p:spPr>
          <a:xfrm>
            <a:off x="3835520" y="1040825"/>
            <a:ext cx="2940794" cy="808732"/>
          </a:xfrm>
          <a:prstGeom prst="round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7150" tIns="57150" rIns="57150" bIns="57150" numCol="1" spcCol="1270" anchor="ctr" anchorCtr="0">
            <a:spAutoFit/>
          </a:bodyPr>
          <a:lstStyle/>
          <a:p>
            <a:pPr lvl="0" algn="ctr" defTabSz="666750" rtl="0">
              <a:spcBef>
                <a:spcPct val="0"/>
              </a:spcBef>
            </a:pPr>
            <a:r>
              <a:rPr lang="vi-VN" sz="2000" kern="1200" smtClean="0">
                <a:latin typeface="Times New Roman" pitchFamily="18" charset="0"/>
                <a:cs typeface="Times New Roman" pitchFamily="18" charset="0"/>
              </a:rPr>
              <a:t>Các chỉ tiêu về</a:t>
            </a:r>
            <a:endParaRPr lang="en-US" sz="2000" kern="1200" smtClean="0">
              <a:latin typeface="Times New Roman" pitchFamily="18" charset="0"/>
              <a:cs typeface="Times New Roman" pitchFamily="18" charset="0"/>
            </a:endParaRPr>
          </a:p>
          <a:p>
            <a:pPr lvl="0" algn="ctr" defTabSz="666750" rtl="0">
              <a:spcBef>
                <a:spcPct val="0"/>
              </a:spcBef>
            </a:pPr>
            <a:r>
              <a:rPr lang="vi-VN" sz="2000" kern="1200" smtClean="0">
                <a:latin typeface="Times New Roman" pitchFamily="18" charset="0"/>
                <a:cs typeface="Times New Roman" pitchFamily="18" charset="0"/>
              </a:rPr>
              <a:t>thị trường lao động</a:t>
            </a:r>
            <a:endParaRPr lang="en-US" sz="2000" kern="1200">
              <a:latin typeface="Times New Roman" pitchFamily="18" charset="0"/>
              <a:cs typeface="Times New Roman" pitchFamily="18" charset="0"/>
            </a:endParaRPr>
          </a:p>
        </p:txBody>
      </p:sp>
      <p:sp>
        <p:nvSpPr>
          <p:cNvPr id="36" name="Rounded Rectangle 14"/>
          <p:cNvSpPr/>
          <p:nvPr/>
        </p:nvSpPr>
        <p:spPr>
          <a:xfrm>
            <a:off x="2375965" y="2192288"/>
            <a:ext cx="1218699" cy="434161"/>
          </a:xfrm>
          <a:prstGeom prst="round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7150" tIns="57150" rIns="57150" bIns="57150" numCol="1" spcCol="1270" anchor="ctr" anchorCtr="0">
            <a:spAutoFit/>
          </a:bodyPr>
          <a:lstStyle/>
          <a:p>
            <a:pPr lvl="0" algn="ctr" defTabSz="666750" rtl="0">
              <a:lnSpc>
                <a:spcPct val="90000"/>
              </a:lnSpc>
              <a:spcBef>
                <a:spcPct val="0"/>
              </a:spcBef>
              <a:spcAft>
                <a:spcPct val="35000"/>
              </a:spcAft>
            </a:pPr>
            <a:r>
              <a:rPr lang="vi-VN" sz="2000" kern="1200" smtClean="0">
                <a:latin typeface="Times New Roman" pitchFamily="18" charset="0"/>
                <a:cs typeface="Times New Roman" pitchFamily="18" charset="0"/>
              </a:rPr>
              <a:t>Về cung</a:t>
            </a:r>
            <a:endParaRPr lang="en-US" sz="2000" kern="1200">
              <a:latin typeface="Times New Roman" pitchFamily="18" charset="0"/>
              <a:cs typeface="Times New Roman" pitchFamily="18" charset="0"/>
            </a:endParaRPr>
          </a:p>
        </p:txBody>
      </p:sp>
      <p:sp>
        <p:nvSpPr>
          <p:cNvPr id="34" name="Rounded Rectangle 16"/>
          <p:cNvSpPr/>
          <p:nvPr/>
        </p:nvSpPr>
        <p:spPr>
          <a:xfrm>
            <a:off x="55362" y="2989838"/>
            <a:ext cx="1218699" cy="1047095"/>
          </a:xfrm>
          <a:prstGeom prst="round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7150" tIns="57150" rIns="57150" bIns="57150" numCol="1" spcCol="1270" anchor="ctr" anchorCtr="0">
            <a:spAutoFit/>
          </a:bodyPr>
          <a:lstStyle/>
          <a:p>
            <a:pPr lvl="0" algn="ctr" defTabSz="666750" rtl="0">
              <a:lnSpc>
                <a:spcPct val="90000"/>
              </a:lnSpc>
              <a:spcBef>
                <a:spcPct val="0"/>
              </a:spcBef>
              <a:spcAft>
                <a:spcPct val="35000"/>
              </a:spcAft>
            </a:pPr>
            <a:r>
              <a:rPr lang="vi-VN" sz="2000" kern="1200" smtClean="0">
                <a:latin typeface="Times New Roman" pitchFamily="18" charset="0"/>
                <a:cs typeface="Times New Roman" pitchFamily="18" charset="0"/>
              </a:rPr>
              <a:t>Các chỉ tiêu về dân số</a:t>
            </a:r>
            <a:endParaRPr lang="en-US" sz="2000" kern="1200">
              <a:latin typeface="Times New Roman" pitchFamily="18" charset="0"/>
              <a:cs typeface="Times New Roman" pitchFamily="18" charset="0"/>
            </a:endParaRPr>
          </a:p>
        </p:txBody>
      </p:sp>
      <p:sp>
        <p:nvSpPr>
          <p:cNvPr id="32" name="Rounded Rectangle 18"/>
          <p:cNvSpPr/>
          <p:nvPr/>
        </p:nvSpPr>
        <p:spPr>
          <a:xfrm>
            <a:off x="1525116" y="2989838"/>
            <a:ext cx="1373330" cy="1353562"/>
          </a:xfrm>
          <a:prstGeom prst="round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7150" tIns="57150" rIns="57150" bIns="57150" numCol="1" spcCol="1270" anchor="ctr" anchorCtr="0">
            <a:spAutoFit/>
          </a:bodyPr>
          <a:lstStyle/>
          <a:p>
            <a:pPr lvl="0" algn="ctr" defTabSz="666750" rtl="0">
              <a:lnSpc>
                <a:spcPct val="90000"/>
              </a:lnSpc>
              <a:spcBef>
                <a:spcPct val="0"/>
              </a:spcBef>
              <a:spcAft>
                <a:spcPct val="35000"/>
              </a:spcAft>
            </a:pPr>
            <a:r>
              <a:rPr lang="vi-VN" sz="2000" kern="1200" smtClean="0">
                <a:latin typeface="Times New Roman" pitchFamily="18" charset="0"/>
                <a:cs typeface="Times New Roman" pitchFamily="18" charset="0"/>
              </a:rPr>
              <a:t>Các chỉ tiêu về lực lượng lao động</a:t>
            </a:r>
            <a:endParaRPr lang="en-US" sz="2000" kern="1200">
              <a:latin typeface="Times New Roman" pitchFamily="18" charset="0"/>
              <a:cs typeface="Times New Roman" pitchFamily="18" charset="0"/>
            </a:endParaRPr>
          </a:p>
        </p:txBody>
      </p:sp>
      <p:sp>
        <p:nvSpPr>
          <p:cNvPr id="30" name="Rounded Rectangle 20"/>
          <p:cNvSpPr/>
          <p:nvPr/>
        </p:nvSpPr>
        <p:spPr>
          <a:xfrm>
            <a:off x="3047598" y="2989838"/>
            <a:ext cx="1422501" cy="1353562"/>
          </a:xfrm>
          <a:prstGeom prst="round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7150" tIns="57150" rIns="57150" bIns="57150" numCol="1" spcCol="1270" anchor="ctr" anchorCtr="0">
            <a:spAutoFit/>
          </a:bodyPr>
          <a:lstStyle/>
          <a:p>
            <a:pPr lvl="0" algn="ctr" defTabSz="666750" rtl="0">
              <a:lnSpc>
                <a:spcPct val="90000"/>
              </a:lnSpc>
              <a:spcBef>
                <a:spcPct val="0"/>
              </a:spcBef>
              <a:spcAft>
                <a:spcPct val="35000"/>
              </a:spcAft>
            </a:pPr>
            <a:r>
              <a:rPr lang="vi-VN" sz="2000" kern="1200" smtClean="0">
                <a:latin typeface="Times New Roman" pitchFamily="18" charset="0"/>
                <a:cs typeface="Times New Roman" pitchFamily="18" charset="0"/>
              </a:rPr>
              <a:t>Các chỉ tiêu về người có việc làm</a:t>
            </a:r>
            <a:endParaRPr lang="en-US" sz="2000" kern="1200">
              <a:latin typeface="Times New Roman" pitchFamily="18" charset="0"/>
              <a:cs typeface="Times New Roman" pitchFamily="18" charset="0"/>
            </a:endParaRPr>
          </a:p>
        </p:txBody>
      </p:sp>
      <p:sp>
        <p:nvSpPr>
          <p:cNvPr id="28" name="Rounded Rectangle 22"/>
          <p:cNvSpPr/>
          <p:nvPr/>
        </p:nvSpPr>
        <p:spPr>
          <a:xfrm>
            <a:off x="4568100" y="2989838"/>
            <a:ext cx="1475633" cy="1047095"/>
          </a:xfrm>
          <a:prstGeom prst="round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7150" tIns="57150" rIns="57150" bIns="57150" numCol="1" spcCol="1270" anchor="ctr" anchorCtr="0">
            <a:spAutoFit/>
          </a:bodyPr>
          <a:lstStyle/>
          <a:p>
            <a:pPr lvl="0" algn="ctr" defTabSz="666750" rtl="0">
              <a:lnSpc>
                <a:spcPct val="90000"/>
              </a:lnSpc>
              <a:spcBef>
                <a:spcPct val="0"/>
              </a:spcBef>
              <a:spcAft>
                <a:spcPct val="35000"/>
              </a:spcAft>
            </a:pPr>
            <a:r>
              <a:rPr lang="vi-VN" sz="2000" kern="1200" smtClean="0">
                <a:latin typeface="Times New Roman" pitchFamily="18" charset="0"/>
                <a:cs typeface="Times New Roman" pitchFamily="18" charset="0"/>
              </a:rPr>
              <a:t>Các chỉ tiêu về người thất nghiệp</a:t>
            </a:r>
            <a:endParaRPr lang="en-US" sz="2000" kern="1200">
              <a:latin typeface="Times New Roman" pitchFamily="18" charset="0"/>
              <a:cs typeface="Times New Roman" pitchFamily="18" charset="0"/>
            </a:endParaRPr>
          </a:p>
        </p:txBody>
      </p:sp>
      <p:sp>
        <p:nvSpPr>
          <p:cNvPr id="26" name="Rounded Rectangle 24"/>
          <p:cNvSpPr/>
          <p:nvPr/>
        </p:nvSpPr>
        <p:spPr>
          <a:xfrm>
            <a:off x="7041465" y="2192288"/>
            <a:ext cx="1218699" cy="434161"/>
          </a:xfrm>
          <a:prstGeom prst="round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7150" tIns="57150" rIns="57150" bIns="57150" numCol="1" spcCol="1270" anchor="ctr" anchorCtr="0">
            <a:spAutoFit/>
          </a:bodyPr>
          <a:lstStyle/>
          <a:p>
            <a:pPr lvl="0" algn="ctr" defTabSz="666750" rtl="0">
              <a:lnSpc>
                <a:spcPct val="90000"/>
              </a:lnSpc>
              <a:spcBef>
                <a:spcPct val="0"/>
              </a:spcBef>
              <a:spcAft>
                <a:spcPct val="35000"/>
              </a:spcAft>
            </a:pPr>
            <a:r>
              <a:rPr lang="vi-VN" sz="2000" kern="1200" smtClean="0"/>
              <a:t>Về cầu</a:t>
            </a:r>
            <a:endParaRPr lang="en-US" sz="2000" kern="1200"/>
          </a:p>
        </p:txBody>
      </p:sp>
      <p:sp>
        <p:nvSpPr>
          <p:cNvPr id="24" name="Rounded Rectangle 26"/>
          <p:cNvSpPr/>
          <p:nvPr/>
        </p:nvSpPr>
        <p:spPr>
          <a:xfrm>
            <a:off x="6224417" y="2989838"/>
            <a:ext cx="1348532" cy="1047095"/>
          </a:xfrm>
          <a:prstGeom prst="round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7150" tIns="57150" rIns="57150" bIns="57150" numCol="1" spcCol="1270" anchor="ctr" anchorCtr="0">
            <a:spAutoFit/>
          </a:bodyPr>
          <a:lstStyle/>
          <a:p>
            <a:pPr lvl="0" algn="ctr" defTabSz="666750" rtl="0">
              <a:lnSpc>
                <a:spcPct val="90000"/>
              </a:lnSpc>
              <a:spcBef>
                <a:spcPct val="0"/>
              </a:spcBef>
              <a:spcAft>
                <a:spcPct val="35000"/>
              </a:spcAft>
            </a:pPr>
            <a:r>
              <a:rPr lang="vi-VN" sz="2000" kern="1200" smtClean="0">
                <a:latin typeface="Times New Roman" pitchFamily="18" charset="0"/>
                <a:cs typeface="Times New Roman" pitchFamily="18" charset="0"/>
              </a:rPr>
              <a:t>Số chỗ việc làm còn trống</a:t>
            </a:r>
            <a:endParaRPr lang="en-US" sz="2000" kern="1200">
              <a:latin typeface="Times New Roman" pitchFamily="18" charset="0"/>
              <a:cs typeface="Times New Roman" pitchFamily="18" charset="0"/>
            </a:endParaRPr>
          </a:p>
        </p:txBody>
      </p:sp>
      <p:sp>
        <p:nvSpPr>
          <p:cNvPr id="22" name="Rounded Rectangle 28"/>
          <p:cNvSpPr/>
          <p:nvPr/>
        </p:nvSpPr>
        <p:spPr>
          <a:xfrm>
            <a:off x="7849101" y="2989838"/>
            <a:ext cx="1218699" cy="1047095"/>
          </a:xfrm>
          <a:prstGeom prst="round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7150" tIns="57150" rIns="57150" bIns="57150" numCol="1" spcCol="1270" anchor="ctr" anchorCtr="0">
            <a:spAutoFit/>
          </a:bodyPr>
          <a:lstStyle/>
          <a:p>
            <a:pPr lvl="0" algn="ctr" defTabSz="666750" rtl="0">
              <a:lnSpc>
                <a:spcPct val="90000"/>
              </a:lnSpc>
              <a:spcBef>
                <a:spcPct val="0"/>
              </a:spcBef>
              <a:spcAft>
                <a:spcPct val="35000"/>
              </a:spcAft>
            </a:pPr>
            <a:r>
              <a:rPr lang="vi-VN" sz="2000" kern="1200" smtClean="0">
                <a:latin typeface="Times New Roman" pitchFamily="18" charset="0"/>
                <a:cs typeface="Times New Roman" pitchFamily="18" charset="0"/>
              </a:rPr>
              <a:t>Dự báo nhu cầu lao động</a:t>
            </a:r>
            <a:endParaRPr lang="en-US" sz="2000" kern="1200">
              <a:latin typeface="Times New Roman" pitchFamily="18" charset="0"/>
              <a:cs typeface="Times New Roman" pitchFamily="18" charset="0"/>
            </a:endParaRPr>
          </a:p>
        </p:txBody>
      </p:sp>
      <p:sp>
        <p:nvSpPr>
          <p:cNvPr id="39"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
        <p:nvSpPr>
          <p:cNvPr id="40" name="Rectangle 39"/>
          <p:cNvSpPr/>
          <p:nvPr/>
        </p:nvSpPr>
        <p:spPr>
          <a:xfrm>
            <a:off x="-20904" y="428993"/>
            <a:ext cx="9164904" cy="461665"/>
          </a:xfrm>
          <a:prstGeom prst="rect">
            <a:avLst/>
          </a:prstGeom>
        </p:spPr>
        <p:txBody>
          <a:bodyPr wrap="square">
            <a:spAutoFit/>
          </a:bodyPr>
          <a:lstStyle/>
          <a:p>
            <a:pPr algn="just"/>
            <a:r>
              <a:rPr lang="vi-VN" sz="2400" b="1">
                <a:latin typeface="Times New Roman" pitchFamily="18" charset="0"/>
                <a:cs typeface="Times New Roman" pitchFamily="18" charset="0"/>
              </a:rPr>
              <a:t>3. 4 ĐIỀU TRA THỊ TRƯỜNG LAO </a:t>
            </a:r>
            <a:r>
              <a:rPr lang="vi-VN" sz="2400" b="1" smtClean="0">
                <a:latin typeface="Times New Roman" pitchFamily="18" charset="0"/>
                <a:cs typeface="Times New Roman" pitchFamily="18" charset="0"/>
              </a:rPr>
              <a:t>ĐỘNG</a:t>
            </a:r>
            <a:endParaRPr lang="vi-VN" sz="2400" b="1">
              <a:latin typeface="Times New Roman" pitchFamily="18" charset="0"/>
              <a:cs typeface="Times New Roman" pitchFamily="18" charset="0"/>
            </a:endParaRPr>
          </a:p>
        </p:txBody>
      </p:sp>
    </p:spTree>
    <p:extLst>
      <p:ext uri="{BB962C8B-B14F-4D97-AF65-F5344CB8AC3E}">
        <p14:creationId xmlns:p14="http://schemas.microsoft.com/office/powerpoint/2010/main" val="20799074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14</a:t>
            </a:fld>
            <a:endParaRPr lang="en-US"/>
          </a:p>
        </p:txBody>
      </p:sp>
      <p:sp>
        <p:nvSpPr>
          <p:cNvPr id="8" name="Straight Connector 3"/>
          <p:cNvSpPr/>
          <p:nvPr/>
        </p:nvSpPr>
        <p:spPr>
          <a:xfrm>
            <a:off x="6686384" y="2101747"/>
            <a:ext cx="2093453" cy="199258"/>
          </a:xfrm>
          <a:custGeom>
            <a:avLst/>
            <a:gdLst/>
            <a:ahLst/>
            <a:cxnLst/>
            <a:rect l="0" t="0" r="0" b="0"/>
            <a:pathLst>
              <a:path>
                <a:moveTo>
                  <a:pt x="0" y="0"/>
                </a:moveTo>
                <a:lnTo>
                  <a:pt x="0" y="135789"/>
                </a:lnTo>
                <a:lnTo>
                  <a:pt x="2093453" y="135789"/>
                </a:lnTo>
                <a:lnTo>
                  <a:pt x="2093453" y="199258"/>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9" name="Straight Connector 4"/>
          <p:cNvSpPr/>
          <p:nvPr/>
        </p:nvSpPr>
        <p:spPr>
          <a:xfrm>
            <a:off x="6686384" y="2101747"/>
            <a:ext cx="1256072" cy="199258"/>
          </a:xfrm>
          <a:custGeom>
            <a:avLst/>
            <a:gdLst/>
            <a:ahLst/>
            <a:cxnLst/>
            <a:rect l="0" t="0" r="0" b="0"/>
            <a:pathLst>
              <a:path>
                <a:moveTo>
                  <a:pt x="0" y="0"/>
                </a:moveTo>
                <a:lnTo>
                  <a:pt x="0" y="135789"/>
                </a:lnTo>
                <a:lnTo>
                  <a:pt x="1256072" y="135789"/>
                </a:lnTo>
                <a:lnTo>
                  <a:pt x="1256072" y="199258"/>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0" name="Straight Connector 5"/>
          <p:cNvSpPr/>
          <p:nvPr/>
        </p:nvSpPr>
        <p:spPr>
          <a:xfrm>
            <a:off x="6686384" y="2101747"/>
            <a:ext cx="418690" cy="199258"/>
          </a:xfrm>
          <a:custGeom>
            <a:avLst/>
            <a:gdLst/>
            <a:ahLst/>
            <a:cxnLst/>
            <a:rect l="0" t="0" r="0" b="0"/>
            <a:pathLst>
              <a:path>
                <a:moveTo>
                  <a:pt x="0" y="0"/>
                </a:moveTo>
                <a:lnTo>
                  <a:pt x="0" y="135789"/>
                </a:lnTo>
                <a:lnTo>
                  <a:pt x="418690" y="135789"/>
                </a:lnTo>
                <a:lnTo>
                  <a:pt x="418690" y="199258"/>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1" name="Straight Connector 6"/>
          <p:cNvSpPr/>
          <p:nvPr/>
        </p:nvSpPr>
        <p:spPr>
          <a:xfrm>
            <a:off x="6267694" y="2101747"/>
            <a:ext cx="418690" cy="199258"/>
          </a:xfrm>
          <a:custGeom>
            <a:avLst/>
            <a:gdLst/>
            <a:ahLst/>
            <a:cxnLst/>
            <a:rect l="0" t="0" r="0" b="0"/>
            <a:pathLst>
              <a:path>
                <a:moveTo>
                  <a:pt x="418690" y="0"/>
                </a:moveTo>
                <a:lnTo>
                  <a:pt x="418690" y="135789"/>
                </a:lnTo>
                <a:lnTo>
                  <a:pt x="0" y="135789"/>
                </a:lnTo>
                <a:lnTo>
                  <a:pt x="0" y="199258"/>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2" name="Straight Connector 7"/>
          <p:cNvSpPr/>
          <p:nvPr/>
        </p:nvSpPr>
        <p:spPr>
          <a:xfrm>
            <a:off x="5430312" y="2101747"/>
            <a:ext cx="1256072" cy="199258"/>
          </a:xfrm>
          <a:custGeom>
            <a:avLst/>
            <a:gdLst/>
            <a:ahLst/>
            <a:cxnLst/>
            <a:rect l="0" t="0" r="0" b="0"/>
            <a:pathLst>
              <a:path>
                <a:moveTo>
                  <a:pt x="1256072" y="0"/>
                </a:moveTo>
                <a:lnTo>
                  <a:pt x="1256072" y="135789"/>
                </a:lnTo>
                <a:lnTo>
                  <a:pt x="0" y="135789"/>
                </a:lnTo>
                <a:lnTo>
                  <a:pt x="0" y="199258"/>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3" name="Straight Connector 8"/>
          <p:cNvSpPr/>
          <p:nvPr/>
        </p:nvSpPr>
        <p:spPr>
          <a:xfrm>
            <a:off x="4592931" y="2101747"/>
            <a:ext cx="2093453" cy="199258"/>
          </a:xfrm>
          <a:custGeom>
            <a:avLst/>
            <a:gdLst/>
            <a:ahLst/>
            <a:cxnLst/>
            <a:rect l="0" t="0" r="0" b="0"/>
            <a:pathLst>
              <a:path>
                <a:moveTo>
                  <a:pt x="2093453" y="0"/>
                </a:moveTo>
                <a:lnTo>
                  <a:pt x="2093453" y="135789"/>
                </a:lnTo>
                <a:lnTo>
                  <a:pt x="0" y="135789"/>
                </a:lnTo>
                <a:lnTo>
                  <a:pt x="0" y="199258"/>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4" name="Straight Connector 9"/>
          <p:cNvSpPr/>
          <p:nvPr/>
        </p:nvSpPr>
        <p:spPr>
          <a:xfrm>
            <a:off x="4383585" y="1611285"/>
            <a:ext cx="2302798" cy="199258"/>
          </a:xfrm>
          <a:custGeom>
            <a:avLst/>
            <a:gdLst/>
            <a:ahLst/>
            <a:cxnLst/>
            <a:rect l="0" t="0" r="0" b="0"/>
            <a:pathLst>
              <a:path>
                <a:moveTo>
                  <a:pt x="0" y="0"/>
                </a:moveTo>
                <a:lnTo>
                  <a:pt x="0" y="135789"/>
                </a:lnTo>
                <a:lnTo>
                  <a:pt x="2302798" y="135789"/>
                </a:lnTo>
                <a:lnTo>
                  <a:pt x="2302798" y="199258"/>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5" name="Straight Connector 10"/>
          <p:cNvSpPr/>
          <p:nvPr/>
        </p:nvSpPr>
        <p:spPr>
          <a:xfrm>
            <a:off x="2080786" y="2101747"/>
            <a:ext cx="1674762" cy="199258"/>
          </a:xfrm>
          <a:custGeom>
            <a:avLst/>
            <a:gdLst/>
            <a:ahLst/>
            <a:cxnLst/>
            <a:rect l="0" t="0" r="0" b="0"/>
            <a:pathLst>
              <a:path>
                <a:moveTo>
                  <a:pt x="0" y="0"/>
                </a:moveTo>
                <a:lnTo>
                  <a:pt x="0" y="135789"/>
                </a:lnTo>
                <a:lnTo>
                  <a:pt x="1674762" y="135789"/>
                </a:lnTo>
                <a:lnTo>
                  <a:pt x="1674762" y="199258"/>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6" name="Straight Connector 11"/>
          <p:cNvSpPr/>
          <p:nvPr/>
        </p:nvSpPr>
        <p:spPr>
          <a:xfrm>
            <a:off x="2080786" y="2101747"/>
            <a:ext cx="837381" cy="199258"/>
          </a:xfrm>
          <a:custGeom>
            <a:avLst/>
            <a:gdLst/>
            <a:ahLst/>
            <a:cxnLst/>
            <a:rect l="0" t="0" r="0" b="0"/>
            <a:pathLst>
              <a:path>
                <a:moveTo>
                  <a:pt x="0" y="0"/>
                </a:moveTo>
                <a:lnTo>
                  <a:pt x="0" y="135789"/>
                </a:lnTo>
                <a:lnTo>
                  <a:pt x="837381" y="135789"/>
                </a:lnTo>
                <a:lnTo>
                  <a:pt x="837381" y="199258"/>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7" name="Straight Connector 12"/>
          <p:cNvSpPr/>
          <p:nvPr/>
        </p:nvSpPr>
        <p:spPr>
          <a:xfrm>
            <a:off x="2035066" y="2101747"/>
            <a:ext cx="91440" cy="199258"/>
          </a:xfrm>
          <a:custGeom>
            <a:avLst/>
            <a:gdLst/>
            <a:ahLst/>
            <a:cxnLst/>
            <a:rect l="0" t="0" r="0" b="0"/>
            <a:pathLst>
              <a:path>
                <a:moveTo>
                  <a:pt x="45720" y="0"/>
                </a:moveTo>
                <a:lnTo>
                  <a:pt x="45720" y="199258"/>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8" name="Straight Connector 13"/>
          <p:cNvSpPr/>
          <p:nvPr/>
        </p:nvSpPr>
        <p:spPr>
          <a:xfrm>
            <a:off x="1243405" y="2101747"/>
            <a:ext cx="837381" cy="199258"/>
          </a:xfrm>
          <a:custGeom>
            <a:avLst/>
            <a:gdLst/>
            <a:ahLst/>
            <a:cxnLst/>
            <a:rect l="0" t="0" r="0" b="0"/>
            <a:pathLst>
              <a:path>
                <a:moveTo>
                  <a:pt x="837381" y="0"/>
                </a:moveTo>
                <a:lnTo>
                  <a:pt x="837381" y="135789"/>
                </a:lnTo>
                <a:lnTo>
                  <a:pt x="0" y="135789"/>
                </a:lnTo>
                <a:lnTo>
                  <a:pt x="0" y="199258"/>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9" name="Straight Connector 14"/>
          <p:cNvSpPr/>
          <p:nvPr/>
        </p:nvSpPr>
        <p:spPr>
          <a:xfrm>
            <a:off x="406023" y="2101747"/>
            <a:ext cx="1674762" cy="199258"/>
          </a:xfrm>
          <a:custGeom>
            <a:avLst/>
            <a:gdLst/>
            <a:ahLst/>
            <a:cxnLst/>
            <a:rect l="0" t="0" r="0" b="0"/>
            <a:pathLst>
              <a:path>
                <a:moveTo>
                  <a:pt x="1674762" y="0"/>
                </a:moveTo>
                <a:lnTo>
                  <a:pt x="1674762" y="135789"/>
                </a:lnTo>
                <a:lnTo>
                  <a:pt x="0" y="135789"/>
                </a:lnTo>
                <a:lnTo>
                  <a:pt x="0" y="199258"/>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0" name="Straight Connector 15"/>
          <p:cNvSpPr/>
          <p:nvPr/>
        </p:nvSpPr>
        <p:spPr>
          <a:xfrm>
            <a:off x="2080786" y="1611285"/>
            <a:ext cx="2302798" cy="199258"/>
          </a:xfrm>
          <a:custGeom>
            <a:avLst/>
            <a:gdLst/>
            <a:ahLst/>
            <a:cxnLst/>
            <a:rect l="0" t="0" r="0" b="0"/>
            <a:pathLst>
              <a:path>
                <a:moveTo>
                  <a:pt x="2302798" y="0"/>
                </a:moveTo>
                <a:lnTo>
                  <a:pt x="2302798" y="135789"/>
                </a:lnTo>
                <a:lnTo>
                  <a:pt x="0" y="135789"/>
                </a:lnTo>
                <a:lnTo>
                  <a:pt x="0" y="199258"/>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76" name="Rounded Rectangle 18"/>
          <p:cNvSpPr/>
          <p:nvPr/>
        </p:nvSpPr>
        <p:spPr>
          <a:xfrm>
            <a:off x="2328193" y="1308340"/>
            <a:ext cx="4110782" cy="315471"/>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sz="2000" kern="1200" smtClean="0">
                <a:latin typeface="+mj-lt"/>
              </a:rPr>
              <a:t>Hệ thống thông tin thị trường lao động</a:t>
            </a:r>
            <a:endParaRPr lang="en-US" sz="2000" kern="1200">
              <a:latin typeface="+mj-lt"/>
            </a:endParaRPr>
          </a:p>
        </p:txBody>
      </p:sp>
      <p:sp>
        <p:nvSpPr>
          <p:cNvPr id="74" name="Rounded Rectangle 21"/>
          <p:cNvSpPr/>
          <p:nvPr/>
        </p:nvSpPr>
        <p:spPr>
          <a:xfrm>
            <a:off x="1482589" y="1810543"/>
            <a:ext cx="1167204" cy="315471"/>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sz="2000" kern="1200" smtClean="0">
                <a:latin typeface="+mj-lt"/>
              </a:rPr>
              <a:t>Chức năng</a:t>
            </a:r>
            <a:endParaRPr lang="en-US" sz="2000" kern="1200">
              <a:latin typeface="+mj-lt"/>
            </a:endParaRPr>
          </a:p>
        </p:txBody>
      </p:sp>
      <p:sp>
        <p:nvSpPr>
          <p:cNvPr id="72" name="Rounded Rectangle 24"/>
          <p:cNvSpPr/>
          <p:nvPr/>
        </p:nvSpPr>
        <p:spPr>
          <a:xfrm>
            <a:off x="76200" y="2281769"/>
            <a:ext cx="659646" cy="2531462"/>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kern="1200" smtClean="0">
                <a:latin typeface="+mj-lt"/>
              </a:rPr>
              <a:t>Thu thập, xử lý, phổ biến thông tin thị trường lao động</a:t>
            </a:r>
            <a:endParaRPr lang="en-US" kern="1200">
              <a:latin typeface="+mj-lt"/>
            </a:endParaRPr>
          </a:p>
        </p:txBody>
      </p:sp>
      <p:sp>
        <p:nvSpPr>
          <p:cNvPr id="70" name="Rounded Rectangle 27"/>
          <p:cNvSpPr/>
          <p:nvPr/>
        </p:nvSpPr>
        <p:spPr>
          <a:xfrm>
            <a:off x="767330" y="2281769"/>
            <a:ext cx="862885" cy="2780761"/>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kern="1200" smtClean="0">
                <a:latin typeface="+mj-lt"/>
              </a:rPr>
              <a:t>Phân tích thông tin thị trường lao động cho người làm chính sách</a:t>
            </a:r>
            <a:endParaRPr lang="en-US" kern="1200">
              <a:latin typeface="+mj-lt"/>
            </a:endParaRPr>
          </a:p>
        </p:txBody>
      </p:sp>
      <p:sp>
        <p:nvSpPr>
          <p:cNvPr id="68" name="Rounded Rectangle 30"/>
          <p:cNvSpPr/>
          <p:nvPr/>
        </p:nvSpPr>
        <p:spPr>
          <a:xfrm>
            <a:off x="1695492" y="2303940"/>
            <a:ext cx="770586" cy="3030060"/>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kern="1200" smtClean="0">
                <a:latin typeface="+mj-lt"/>
              </a:rPr>
              <a:t>Chỉ đạo và đánh giá các thông tin thị trường lao động và chính sách việc làm</a:t>
            </a:r>
            <a:endParaRPr lang="en-US" kern="1200">
              <a:latin typeface="+mj-lt"/>
            </a:endParaRPr>
          </a:p>
        </p:txBody>
      </p:sp>
      <p:sp>
        <p:nvSpPr>
          <p:cNvPr id="66" name="Rounded Rectangle 33"/>
          <p:cNvSpPr/>
          <p:nvPr/>
        </p:nvSpPr>
        <p:spPr>
          <a:xfrm>
            <a:off x="2572539" y="2281769"/>
            <a:ext cx="796324" cy="2780761"/>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kern="1200" smtClean="0">
                <a:latin typeface="+mj-lt"/>
              </a:rPr>
              <a:t>Tư vấn cho người sử dụng lao động, người tìm việc, cơ sở đào tạo</a:t>
            </a:r>
            <a:endParaRPr lang="en-US" kern="1200">
              <a:latin typeface="+mj-lt"/>
            </a:endParaRPr>
          </a:p>
        </p:txBody>
      </p:sp>
      <p:sp>
        <p:nvSpPr>
          <p:cNvPr id="64" name="Rounded Rectangle 36"/>
          <p:cNvSpPr/>
          <p:nvPr/>
        </p:nvSpPr>
        <p:spPr>
          <a:xfrm>
            <a:off x="3425724" y="2281769"/>
            <a:ext cx="715871" cy="1783565"/>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kern="1200" smtClean="0">
                <a:latin typeface="+mj-lt"/>
              </a:rPr>
              <a:t>Đóng góp cho nghiên cứu khoa học</a:t>
            </a:r>
            <a:endParaRPr lang="en-US" kern="1200">
              <a:latin typeface="+mj-lt"/>
            </a:endParaRPr>
          </a:p>
        </p:txBody>
      </p:sp>
      <p:sp>
        <p:nvSpPr>
          <p:cNvPr id="62" name="Rounded Rectangle 39"/>
          <p:cNvSpPr/>
          <p:nvPr/>
        </p:nvSpPr>
        <p:spPr>
          <a:xfrm>
            <a:off x="5230400" y="1810543"/>
            <a:ext cx="2886483" cy="315471"/>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sz="2000" kern="1200" smtClean="0">
                <a:latin typeface="Times New Roman" pitchFamily="18" charset="0"/>
                <a:cs typeface="Times New Roman" pitchFamily="18" charset="0"/>
              </a:rPr>
              <a:t>Vai trò: Ở tầm vĩ mô</a:t>
            </a:r>
            <a:endParaRPr lang="en-US" sz="2000" kern="1200">
              <a:latin typeface="Times New Roman" pitchFamily="18" charset="0"/>
              <a:cs typeface="Times New Roman" pitchFamily="18" charset="0"/>
            </a:endParaRPr>
          </a:p>
        </p:txBody>
      </p:sp>
      <p:sp>
        <p:nvSpPr>
          <p:cNvPr id="60" name="Rounded Rectangle 42"/>
          <p:cNvSpPr/>
          <p:nvPr/>
        </p:nvSpPr>
        <p:spPr>
          <a:xfrm>
            <a:off x="4263108" y="2281769"/>
            <a:ext cx="659646" cy="2780761"/>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kern="1200" smtClean="0">
                <a:latin typeface="+mj-lt"/>
              </a:rPr>
              <a:t>Cơ sở hình thành các chính sách phát triển nguồn nhân lực</a:t>
            </a:r>
            <a:endParaRPr lang="en-US" kern="1200">
              <a:latin typeface="+mj-lt"/>
            </a:endParaRPr>
          </a:p>
        </p:txBody>
      </p:sp>
      <p:sp>
        <p:nvSpPr>
          <p:cNvPr id="58" name="Rounded Rectangle 45"/>
          <p:cNvSpPr/>
          <p:nvPr/>
        </p:nvSpPr>
        <p:spPr>
          <a:xfrm>
            <a:off x="5017359" y="2281769"/>
            <a:ext cx="824248" cy="2531462"/>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kern="1200" smtClean="0">
                <a:latin typeface="+mj-lt"/>
              </a:rPr>
              <a:t>Xây dựng và đánh giá các chính sách về tạo việc làm và đào tạo nghề</a:t>
            </a:r>
            <a:endParaRPr lang="en-US" kern="1200">
              <a:latin typeface="+mj-lt"/>
            </a:endParaRPr>
          </a:p>
        </p:txBody>
      </p:sp>
      <p:sp>
        <p:nvSpPr>
          <p:cNvPr id="56" name="Rounded Rectangle 48"/>
          <p:cNvSpPr/>
          <p:nvPr/>
        </p:nvSpPr>
        <p:spPr>
          <a:xfrm>
            <a:off x="5937871" y="2281769"/>
            <a:ext cx="659646" cy="3030060"/>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kern="1200" smtClean="0">
                <a:latin typeface="+mj-lt"/>
              </a:rPr>
              <a:t>Cơ sở hình thành và đánh giá các chính sách xã hội ở tầm vi mô</a:t>
            </a:r>
            <a:endParaRPr lang="en-US" kern="1200">
              <a:latin typeface="+mj-lt"/>
            </a:endParaRPr>
          </a:p>
        </p:txBody>
      </p:sp>
      <p:sp>
        <p:nvSpPr>
          <p:cNvPr id="54" name="Rounded Rectangle 51"/>
          <p:cNvSpPr/>
          <p:nvPr/>
        </p:nvSpPr>
        <p:spPr>
          <a:xfrm>
            <a:off x="6775251" y="2281769"/>
            <a:ext cx="659646" cy="1534266"/>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kern="1200" smtClean="0">
                <a:latin typeface="+mj-lt"/>
              </a:rPr>
              <a:t>Tư vấn về nhu cầu đào tạo</a:t>
            </a:r>
            <a:endParaRPr lang="en-US" kern="1200">
              <a:latin typeface="+mj-lt"/>
            </a:endParaRPr>
          </a:p>
        </p:txBody>
      </p:sp>
      <p:sp>
        <p:nvSpPr>
          <p:cNvPr id="52" name="Rounded Rectangle 54"/>
          <p:cNvSpPr/>
          <p:nvPr/>
        </p:nvSpPr>
        <p:spPr>
          <a:xfrm>
            <a:off x="7541618" y="2281769"/>
            <a:ext cx="824248" cy="1534266"/>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kern="1200" smtClean="0">
                <a:latin typeface="+mj-lt"/>
              </a:rPr>
              <a:t>Khuy</a:t>
            </a:r>
            <a:r>
              <a:rPr lang="en-US" smtClean="0">
                <a:latin typeface="+mj-lt"/>
              </a:rPr>
              <a:t>ế</a:t>
            </a:r>
            <a:r>
              <a:rPr lang="vi-VN" kern="1200" smtClean="0">
                <a:latin typeface="+mj-lt"/>
              </a:rPr>
              <a:t>n khích sự di chuyển lao động</a:t>
            </a:r>
            <a:endParaRPr lang="en-US" kern="1200">
              <a:latin typeface="+mj-lt"/>
            </a:endParaRPr>
          </a:p>
        </p:txBody>
      </p:sp>
      <p:sp>
        <p:nvSpPr>
          <p:cNvPr id="50" name="Rounded Rectangle 57"/>
          <p:cNvSpPr/>
          <p:nvPr/>
        </p:nvSpPr>
        <p:spPr>
          <a:xfrm>
            <a:off x="8450014" y="2281769"/>
            <a:ext cx="659646" cy="1783565"/>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kern="1200" smtClean="0">
                <a:latin typeface="+mj-lt"/>
              </a:rPr>
              <a:t>Tư vấn nghề, kể cả cơ hội việc làm.</a:t>
            </a:r>
            <a:endParaRPr lang="en-US" kern="1200">
              <a:latin typeface="+mj-lt"/>
            </a:endParaRPr>
          </a:p>
        </p:txBody>
      </p:sp>
      <p:sp>
        <p:nvSpPr>
          <p:cNvPr id="77"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
        <p:nvSpPr>
          <p:cNvPr id="78" name="Rectangle 77"/>
          <p:cNvSpPr/>
          <p:nvPr/>
        </p:nvSpPr>
        <p:spPr>
          <a:xfrm>
            <a:off x="-20904" y="428993"/>
            <a:ext cx="9164904" cy="461665"/>
          </a:xfrm>
          <a:prstGeom prst="rect">
            <a:avLst/>
          </a:prstGeom>
        </p:spPr>
        <p:txBody>
          <a:bodyPr wrap="square">
            <a:spAutoFit/>
          </a:bodyPr>
          <a:lstStyle/>
          <a:p>
            <a:pPr algn="just"/>
            <a:r>
              <a:rPr lang="vi-VN" sz="2400" b="1">
                <a:latin typeface="Times New Roman" pitchFamily="18" charset="0"/>
                <a:cs typeface="Times New Roman" pitchFamily="18" charset="0"/>
              </a:rPr>
              <a:t>3. 4 ĐIỀU TRA THỊ TRƯỜNG LAO </a:t>
            </a:r>
            <a:r>
              <a:rPr lang="vi-VN" sz="2400" b="1" smtClean="0">
                <a:latin typeface="Times New Roman" pitchFamily="18" charset="0"/>
                <a:cs typeface="Times New Roman" pitchFamily="18" charset="0"/>
              </a:rPr>
              <a:t>ĐỘNG</a:t>
            </a:r>
            <a:endParaRPr lang="vi-VN" sz="2400" b="1">
              <a:latin typeface="Times New Roman" pitchFamily="18" charset="0"/>
              <a:cs typeface="Times New Roman" pitchFamily="18" charset="0"/>
            </a:endParaRPr>
          </a:p>
        </p:txBody>
      </p:sp>
    </p:spTree>
    <p:extLst>
      <p:ext uri="{BB962C8B-B14F-4D97-AF65-F5344CB8AC3E}">
        <p14:creationId xmlns:p14="http://schemas.microsoft.com/office/powerpoint/2010/main" val="35793756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15</a:t>
            </a:fld>
            <a:endParaRPr lang="en-US"/>
          </a:p>
        </p:txBody>
      </p:sp>
      <p:sp>
        <p:nvSpPr>
          <p:cNvPr id="26" name="Rectangle 25"/>
          <p:cNvSpPr/>
          <p:nvPr/>
        </p:nvSpPr>
        <p:spPr>
          <a:xfrm>
            <a:off x="0" y="464691"/>
            <a:ext cx="9144000" cy="5632311"/>
          </a:xfrm>
          <a:prstGeom prst="rect">
            <a:avLst/>
          </a:prstGeom>
        </p:spPr>
        <p:txBody>
          <a:bodyPr wrap="square">
            <a:spAutoFit/>
          </a:bodyPr>
          <a:lstStyle/>
          <a:p>
            <a:pPr algn="just"/>
            <a:r>
              <a:rPr lang="vi-VN" sz="2400" b="1">
                <a:latin typeface="Times New Roman" pitchFamily="18" charset="0"/>
                <a:cs typeface="Times New Roman" pitchFamily="18" charset="0"/>
              </a:rPr>
              <a:t>3. 5 QUẢNG CÁO</a:t>
            </a:r>
          </a:p>
          <a:p>
            <a:pPr algn="just"/>
            <a:r>
              <a:rPr lang="vi-VN" sz="2400" smtClean="0">
                <a:latin typeface="Times New Roman" pitchFamily="18" charset="0"/>
                <a:cs typeface="Times New Roman" pitchFamily="18" charset="0"/>
              </a:rPr>
              <a:t>Quảng </a:t>
            </a:r>
            <a:r>
              <a:rPr lang="vi-VN" sz="2400">
                <a:latin typeface="Times New Roman" pitchFamily="18" charset="0"/>
                <a:cs typeface="Times New Roman" pitchFamily="18" charset="0"/>
              </a:rPr>
              <a:t>cáo là </a:t>
            </a:r>
            <a:r>
              <a:rPr lang="vi-VN" sz="2400" smtClean="0">
                <a:latin typeface="Times New Roman" pitchFamily="18" charset="0"/>
                <a:cs typeface="Times New Roman" pitchFamily="18" charset="0"/>
              </a:rPr>
              <a:t>hình </a:t>
            </a:r>
            <a:r>
              <a:rPr lang="vi-VN" sz="2400">
                <a:latin typeface="Times New Roman" pitchFamily="18" charset="0"/>
                <a:cs typeface="Times New Roman" pitchFamily="18" charset="0"/>
              </a:rPr>
              <a:t>thức tuyên truyền, giới thiệu thông tin về sản phẩm, dịch vụ, công ty hay ý </a:t>
            </a:r>
            <a:r>
              <a:rPr lang="vi-VN" sz="2400" smtClean="0">
                <a:latin typeface="Times New Roman" pitchFamily="18" charset="0"/>
                <a:cs typeface="Times New Roman" pitchFamily="18" charset="0"/>
              </a:rPr>
              <a:t>tưởng</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là </a:t>
            </a:r>
            <a:r>
              <a:rPr lang="vi-VN" sz="2400">
                <a:latin typeface="Times New Roman" pitchFamily="18" charset="0"/>
                <a:cs typeface="Times New Roman" pitchFamily="18" charset="0"/>
              </a:rPr>
              <a:t>những nỗ lực nhằm tác động tới hành vi, thói quen mua hàng của người tiêu dùng hay khách hàng bằng cách cung cấp những thông điệp bán hàng theo cách thuyết phục về sản phẩm hay dịch vụ của người bán.</a:t>
            </a:r>
          </a:p>
          <a:p>
            <a:pPr algn="just"/>
            <a:r>
              <a:rPr lang="vi-VN" sz="2400" smtClean="0">
                <a:latin typeface="Times New Roman" pitchFamily="18" charset="0"/>
                <a:cs typeface="Times New Roman" pitchFamily="18" charset="0"/>
              </a:rPr>
              <a:t>Quảng cáo </a:t>
            </a:r>
            <a:r>
              <a:rPr lang="en-US" sz="2400" smtClean="0">
                <a:latin typeface="Times New Roman" pitchFamily="18" charset="0"/>
                <a:cs typeface="Times New Roman" pitchFamily="18" charset="0"/>
              </a:rPr>
              <a:t>t</a:t>
            </a:r>
            <a:r>
              <a:rPr lang="vi-VN" sz="2400" smtClean="0">
                <a:latin typeface="Times New Roman" pitchFamily="18" charset="0"/>
                <a:cs typeface="Times New Roman" pitchFamily="18" charset="0"/>
              </a:rPr>
              <a:t>rên </a:t>
            </a:r>
            <a:r>
              <a:rPr lang="vi-VN" sz="2400">
                <a:latin typeface="Times New Roman" pitchFamily="18" charset="0"/>
                <a:cs typeface="Times New Roman" pitchFamily="18" charset="0"/>
              </a:rPr>
              <a:t>thế </a:t>
            </a:r>
            <a:r>
              <a:rPr lang="vi-VN" sz="2400" smtClean="0">
                <a:latin typeface="Times New Roman" pitchFamily="18" charset="0"/>
                <a:cs typeface="Times New Roman" pitchFamily="18" charset="0"/>
              </a:rPr>
              <a:t>giới</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đã </a:t>
            </a:r>
            <a:r>
              <a:rPr lang="vi-VN" sz="2400">
                <a:latin typeface="Times New Roman" pitchFamily="18" charset="0"/>
                <a:cs typeface="Times New Roman" pitchFamily="18" charset="0"/>
              </a:rPr>
              <a:t>phát triển tới những trình độ </a:t>
            </a:r>
            <a:r>
              <a:rPr lang="vi-VN" sz="2400" smtClean="0">
                <a:latin typeface="Times New Roman" pitchFamily="18" charset="0"/>
                <a:cs typeface="Times New Roman" pitchFamily="18" charset="0"/>
              </a:rPr>
              <a:t>cao,</a:t>
            </a:r>
            <a:r>
              <a:rPr lang="en-US" sz="2400" smtClean="0">
                <a:latin typeface="Times New Roman" pitchFamily="18" charset="0"/>
                <a:cs typeface="Times New Roman" pitchFamily="18" charset="0"/>
              </a:rPr>
              <a:t> nhưng </a:t>
            </a:r>
            <a:r>
              <a:rPr lang="vi-VN" sz="2400" smtClean="0">
                <a:latin typeface="Times New Roman" pitchFamily="18" charset="0"/>
                <a:cs typeface="Times New Roman" pitchFamily="18" charset="0"/>
              </a:rPr>
              <a:t>các </a:t>
            </a:r>
            <a:r>
              <a:rPr lang="vi-VN" sz="2400">
                <a:latin typeface="Times New Roman" pitchFamily="18" charset="0"/>
                <a:cs typeface="Times New Roman" pitchFamily="18" charset="0"/>
              </a:rPr>
              <a:t>sản phẩm quảng </a:t>
            </a:r>
            <a:r>
              <a:rPr lang="vi-VN" sz="2400" smtClean="0">
                <a:latin typeface="Times New Roman" pitchFamily="18" charset="0"/>
                <a:cs typeface="Times New Roman" pitchFamily="18" charset="0"/>
              </a:rPr>
              <a:t>cáo</a:t>
            </a:r>
            <a:r>
              <a:rPr lang="en-US" sz="2400" smtClean="0">
                <a:latin typeface="Times New Roman" pitchFamily="18" charset="0"/>
                <a:cs typeface="Times New Roman" pitchFamily="18" charset="0"/>
              </a:rPr>
              <a:t> ở </a:t>
            </a:r>
            <a:r>
              <a:rPr lang="vi-VN" sz="2400" smtClean="0">
                <a:latin typeface="Times New Roman" pitchFamily="18" charset="0"/>
                <a:cs typeface="Times New Roman" pitchFamily="18" charset="0"/>
              </a:rPr>
              <a:t>Việt </a:t>
            </a:r>
            <a:r>
              <a:rPr lang="vi-VN" sz="2400">
                <a:latin typeface="Times New Roman" pitchFamily="18" charset="0"/>
                <a:cs typeface="Times New Roman" pitchFamily="18" charset="0"/>
              </a:rPr>
              <a:t>Nam </a:t>
            </a:r>
            <a:r>
              <a:rPr lang="vi-VN" sz="2400" smtClean="0">
                <a:latin typeface="Times New Roman" pitchFamily="18" charset="0"/>
                <a:cs typeface="Times New Roman" pitchFamily="18" charset="0"/>
              </a:rPr>
              <a:t>vẫn </a:t>
            </a:r>
            <a:r>
              <a:rPr lang="vi-VN" sz="2400">
                <a:latin typeface="Times New Roman" pitchFamily="18" charset="0"/>
                <a:cs typeface="Times New Roman" pitchFamily="18" charset="0"/>
              </a:rPr>
              <a:t>còn ở trình độ </a:t>
            </a:r>
            <a:r>
              <a:rPr lang="vi-VN" sz="2400" smtClean="0">
                <a:latin typeface="Times New Roman" pitchFamily="18" charset="0"/>
                <a:cs typeface="Times New Roman" pitchFamily="18" charset="0"/>
              </a:rPr>
              <a:t>thấp.</a:t>
            </a:r>
            <a:endParaRPr lang="en-US"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Các </a:t>
            </a:r>
            <a:r>
              <a:rPr lang="vi-VN" sz="2400">
                <a:latin typeface="Times New Roman" pitchFamily="18" charset="0"/>
                <a:cs typeface="Times New Roman" pitchFamily="18" charset="0"/>
              </a:rPr>
              <a:t>sản phẩm quảng cáo </a:t>
            </a:r>
            <a:r>
              <a:rPr lang="vi-VN" sz="2400" smtClean="0">
                <a:latin typeface="Times New Roman" pitchFamily="18" charset="0"/>
                <a:cs typeface="Times New Roman" pitchFamily="18" charset="0"/>
              </a:rPr>
              <a:t>được </a:t>
            </a:r>
            <a:r>
              <a:rPr lang="vi-VN" sz="2400">
                <a:latin typeface="Times New Roman" pitchFamily="18" charset="0"/>
                <a:cs typeface="Times New Roman" pitchFamily="18" charset="0"/>
              </a:rPr>
              <a:t>truyền tải qua các phương tiện thông tin đại chúng như: báo in, tạp chí, đài phát thanh, truyền hình, báo điện </a:t>
            </a:r>
            <a:r>
              <a:rPr lang="vi-VN" sz="2400" smtClean="0">
                <a:latin typeface="Times New Roman" pitchFamily="18" charset="0"/>
                <a:cs typeface="Times New Roman" pitchFamily="18" charset="0"/>
              </a:rPr>
              <a:t>tử</a:t>
            </a:r>
            <a:r>
              <a:rPr lang="vi-VN" sz="2400">
                <a:latin typeface="Times New Roman" pitchFamily="18" charset="0"/>
                <a:cs typeface="Times New Roman" pitchFamily="18" charset="0"/>
              </a:rPr>
              <a:t>, </a:t>
            </a:r>
            <a:r>
              <a:rPr lang="vi-VN" sz="2400" smtClean="0">
                <a:latin typeface="Times New Roman" pitchFamily="18" charset="0"/>
                <a:cs typeface="Times New Roman" pitchFamily="18" charset="0"/>
              </a:rPr>
              <a:t>Internet</a:t>
            </a:r>
            <a:r>
              <a:rPr lang="en-US" sz="2400" smtClean="0">
                <a:latin typeface="Times New Roman" pitchFamily="18" charset="0"/>
                <a:cs typeface="Times New Roman" pitchFamily="18" charset="0"/>
              </a:rPr>
              <a:t>, </a:t>
            </a:r>
            <a:r>
              <a:rPr lang="vi-VN" sz="2400">
                <a:latin typeface="Times New Roman" pitchFamily="18" charset="0"/>
                <a:cs typeface="Times New Roman" pitchFamily="18" charset="0"/>
              </a:rPr>
              <a:t>qua bưu </a:t>
            </a:r>
            <a:r>
              <a:rPr lang="vi-VN" sz="2400" smtClean="0">
                <a:latin typeface="Times New Roman" pitchFamily="18" charset="0"/>
                <a:cs typeface="Times New Roman" pitchFamily="18" charset="0"/>
              </a:rPr>
              <a:t>điện</a:t>
            </a:r>
            <a:r>
              <a:rPr lang="en-US" sz="2400" smtClean="0">
                <a:latin typeface="Times New Roman" pitchFamily="18" charset="0"/>
                <a:cs typeface="Times New Roman" pitchFamily="18" charset="0"/>
              </a:rPr>
              <a:t>, </a:t>
            </a:r>
            <a:r>
              <a:rPr lang="vi-VN" sz="2400">
                <a:latin typeface="Times New Roman" pitchFamily="18" charset="0"/>
                <a:cs typeface="Times New Roman" pitchFamily="18" charset="0"/>
              </a:rPr>
              <a:t>trên tờ rơi, áp phích, pa nô hay băng rôn</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 </a:t>
            </a:r>
            <a:r>
              <a:rPr lang="vi-VN" sz="2400">
                <a:latin typeface="Times New Roman" pitchFamily="18" charset="0"/>
                <a:cs typeface="Times New Roman" pitchFamily="18" charset="0"/>
              </a:rPr>
              <a:t>truyền </a:t>
            </a:r>
            <a:r>
              <a:rPr lang="vi-VN" sz="2400" smtClean="0">
                <a:latin typeface="Times New Roman" pitchFamily="18" charset="0"/>
                <a:cs typeface="Times New Roman" pitchFamily="18" charset="0"/>
              </a:rPr>
              <a:t>miệng</a:t>
            </a:r>
            <a:r>
              <a:rPr lang="en-US" sz="2400" smtClean="0">
                <a:latin typeface="Times New Roman" pitchFamily="18" charset="0"/>
                <a:cs typeface="Times New Roman" pitchFamily="18" charset="0"/>
              </a:rPr>
              <a:t>,</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để </a:t>
            </a:r>
            <a:r>
              <a:rPr lang="vi-VN" sz="2400">
                <a:latin typeface="Times New Roman" pitchFamily="18" charset="0"/>
                <a:cs typeface="Times New Roman" pitchFamily="18" charset="0"/>
              </a:rPr>
              <a:t>có thể đến với khách hàng tiềm năng </a:t>
            </a:r>
          </a:p>
          <a:p>
            <a:pPr algn="just"/>
            <a:r>
              <a:rPr lang="vi-VN" sz="2400" smtClean="0">
                <a:latin typeface="Times New Roman" pitchFamily="18" charset="0"/>
                <a:cs typeface="Times New Roman" pitchFamily="18" charset="0"/>
              </a:rPr>
              <a:t>Báo điện </a:t>
            </a:r>
            <a:r>
              <a:rPr lang="vi-VN" sz="2400">
                <a:latin typeface="Times New Roman" pitchFamily="18" charset="0"/>
                <a:cs typeface="Times New Roman" pitchFamily="18" charset="0"/>
              </a:rPr>
              <a:t>tử là loại hình bắt nhịp nhanh nhất những biến đổi của làng quảng cáo thế giới trên mạng internet. </a:t>
            </a:r>
            <a:r>
              <a:rPr lang="vi-VN" sz="2400" smtClean="0">
                <a:latin typeface="Times New Roman" pitchFamily="18" charset="0"/>
                <a:cs typeface="Times New Roman" pitchFamily="18" charset="0"/>
              </a:rPr>
              <a:t>Những tờ </a:t>
            </a:r>
            <a:r>
              <a:rPr lang="vi-VN" sz="2400">
                <a:latin typeface="Times New Roman" pitchFamily="18" charset="0"/>
                <a:cs typeface="Times New Roman" pitchFamily="18" charset="0"/>
              </a:rPr>
              <a:t>báo lớn như VnExpress, dân trí, Vietnamnet, thanh niên</a:t>
            </a:r>
            <a:r>
              <a:rPr lang="vi-VN" sz="2400" smtClean="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2103715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
                                            <p:txEl>
                                              <p:pRg st="1" end="1"/>
                                            </p:txEl>
                                          </p:spTgt>
                                        </p:tgtEl>
                                        <p:attrNameLst>
                                          <p:attrName>style.visibility</p:attrName>
                                        </p:attrNameLst>
                                      </p:cBhvr>
                                      <p:to>
                                        <p:strVal val="visible"/>
                                      </p:to>
                                    </p:set>
                                    <p:anim calcmode="lin" valueType="num">
                                      <p:cBhvr additive="base">
                                        <p:cTn id="13" dur="1000" fill="hold"/>
                                        <p:tgtEl>
                                          <p:spTgt spid="26">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xEl>
                                              <p:pRg st="2" end="2"/>
                                            </p:txEl>
                                          </p:spTgt>
                                        </p:tgtEl>
                                        <p:attrNameLst>
                                          <p:attrName>style.visibility</p:attrName>
                                        </p:attrNameLst>
                                      </p:cBhvr>
                                      <p:to>
                                        <p:strVal val="visible"/>
                                      </p:to>
                                    </p:set>
                                    <p:anim calcmode="lin" valueType="num">
                                      <p:cBhvr additive="base">
                                        <p:cTn id="19" dur="1000" fill="hold"/>
                                        <p:tgtEl>
                                          <p:spTgt spid="26">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6">
                                            <p:txEl>
                                              <p:pRg st="3" end="3"/>
                                            </p:txEl>
                                          </p:spTgt>
                                        </p:tgtEl>
                                        <p:attrNameLst>
                                          <p:attrName>style.visibility</p:attrName>
                                        </p:attrNameLst>
                                      </p:cBhvr>
                                      <p:to>
                                        <p:strVal val="visible"/>
                                      </p:to>
                                    </p:set>
                                    <p:anim calcmode="lin" valueType="num">
                                      <p:cBhvr additive="base">
                                        <p:cTn id="25" dur="1000" fill="hold"/>
                                        <p:tgtEl>
                                          <p:spTgt spid="26">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2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6">
                                            <p:txEl>
                                              <p:pRg st="4" end="4"/>
                                            </p:txEl>
                                          </p:spTgt>
                                        </p:tgtEl>
                                        <p:attrNameLst>
                                          <p:attrName>style.visibility</p:attrName>
                                        </p:attrNameLst>
                                      </p:cBhvr>
                                      <p:to>
                                        <p:strVal val="visible"/>
                                      </p:to>
                                    </p:set>
                                    <p:anim calcmode="lin" valueType="num">
                                      <p:cBhvr additive="base">
                                        <p:cTn id="31" dur="1000" fill="hold"/>
                                        <p:tgtEl>
                                          <p:spTgt spid="26">
                                            <p:txEl>
                                              <p:pRg st="4" end="4"/>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26">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7:18:33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16</a:t>
            </a:fld>
            <a:endParaRPr lang="en-US"/>
          </a:p>
        </p:txBody>
      </p:sp>
      <p:sp>
        <p:nvSpPr>
          <p:cNvPr id="26" name="Rectangle 25"/>
          <p:cNvSpPr/>
          <p:nvPr/>
        </p:nvSpPr>
        <p:spPr>
          <a:xfrm>
            <a:off x="0" y="464691"/>
            <a:ext cx="9144000" cy="3416320"/>
          </a:xfrm>
          <a:prstGeom prst="rect">
            <a:avLst/>
          </a:prstGeom>
        </p:spPr>
        <p:txBody>
          <a:bodyPr wrap="square">
            <a:spAutoFit/>
          </a:bodyPr>
          <a:lstStyle/>
          <a:p>
            <a:pPr algn="just"/>
            <a:r>
              <a:rPr lang="vi-VN" sz="2400" b="1">
                <a:latin typeface="Times New Roman" pitchFamily="18" charset="0"/>
                <a:cs typeface="Times New Roman" pitchFamily="18" charset="0"/>
              </a:rPr>
              <a:t>3. 5 QUẢNG CÁO</a:t>
            </a:r>
          </a:p>
          <a:p>
            <a:pPr algn="just"/>
            <a:r>
              <a:rPr lang="vi-VN" sz="2400" smtClean="0">
                <a:latin typeface="Times New Roman" pitchFamily="18" charset="0"/>
                <a:cs typeface="Times New Roman" pitchFamily="18" charset="0"/>
              </a:rPr>
              <a:t>Hiện </a:t>
            </a:r>
            <a:r>
              <a:rPr lang="vi-VN" sz="2400">
                <a:latin typeface="Times New Roman" pitchFamily="18" charset="0"/>
                <a:cs typeface="Times New Roman" pitchFamily="18" charset="0"/>
              </a:rPr>
              <a:t>Việt Nam còn rất hiếm những trang quảng cáo gián tiếp. Đây là hình thức quảng cáo mà người thực hiện đóng vai trò trung gian cung cấp thông điệp quảng cáo từ nhà sản xuất, cung ứng (các công ty bán sản phẩm) tới người tiêu dùng.</a:t>
            </a:r>
          </a:p>
          <a:p>
            <a:pPr algn="just"/>
            <a:r>
              <a:rPr lang="vi-VN" sz="2400" smtClean="0">
                <a:latin typeface="Times New Roman" pitchFamily="18" charset="0"/>
                <a:cs typeface="Times New Roman" pitchFamily="18" charset="0"/>
              </a:rPr>
              <a:t>Quảng </a:t>
            </a:r>
            <a:r>
              <a:rPr lang="vi-VN" sz="2400">
                <a:latin typeface="Times New Roman" pitchFamily="18" charset="0"/>
                <a:cs typeface="Times New Roman" pitchFamily="18" charset="0"/>
              </a:rPr>
              <a:t>cáo truyền </a:t>
            </a:r>
            <a:r>
              <a:rPr lang="vi-VN" sz="2400" smtClean="0">
                <a:latin typeface="Times New Roman" pitchFamily="18" charset="0"/>
                <a:cs typeface="Times New Roman" pitchFamily="18" charset="0"/>
              </a:rPr>
              <a:t>miệng là </a:t>
            </a:r>
            <a:r>
              <a:rPr lang="vi-VN" sz="2400">
                <a:latin typeface="Times New Roman" pitchFamily="18" charset="0"/>
                <a:cs typeface="Times New Roman" pitchFamily="18" charset="0"/>
              </a:rPr>
              <a:t>hình thức quảng cáo mà hầu hết các nhà quảng cáo muốn thực hiện được vì hiệu quả lớn cũng như việc không phải đầu tư chi phí lớn. Tuy nhiên </a:t>
            </a:r>
            <a:r>
              <a:rPr lang="vi-VN" sz="2400" smtClean="0">
                <a:latin typeface="Times New Roman" pitchFamily="18" charset="0"/>
                <a:cs typeface="Times New Roman" pitchFamily="18" charset="0"/>
              </a:rPr>
              <a:t>chỉ </a:t>
            </a:r>
            <a:r>
              <a:rPr lang="vi-VN" sz="2400">
                <a:latin typeface="Times New Roman" pitchFamily="18" charset="0"/>
                <a:cs typeface="Times New Roman" pitchFamily="18" charset="0"/>
              </a:rPr>
              <a:t>có thể đạt được trong quá trình cung cấp sản phẩm, dịch vụ ra thị trường với uy tín và chất lượng tốt.</a:t>
            </a: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3440585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
                                            <p:txEl>
                                              <p:pRg st="1" end="1"/>
                                            </p:txEl>
                                          </p:spTgt>
                                        </p:tgtEl>
                                        <p:attrNameLst>
                                          <p:attrName>style.visibility</p:attrName>
                                        </p:attrNameLst>
                                      </p:cBhvr>
                                      <p:to>
                                        <p:strVal val="visible"/>
                                      </p:to>
                                    </p:set>
                                    <p:anim calcmode="lin" valueType="num">
                                      <p:cBhvr additive="base">
                                        <p:cTn id="13" dur="1000" fill="hold"/>
                                        <p:tgtEl>
                                          <p:spTgt spid="26">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xEl>
                                              <p:pRg st="2" end="2"/>
                                            </p:txEl>
                                          </p:spTgt>
                                        </p:tgtEl>
                                        <p:attrNameLst>
                                          <p:attrName>style.visibility</p:attrName>
                                        </p:attrNameLst>
                                      </p:cBhvr>
                                      <p:to>
                                        <p:strVal val="visible"/>
                                      </p:to>
                                    </p:set>
                                    <p:anim calcmode="lin" valueType="num">
                                      <p:cBhvr additive="base">
                                        <p:cTn id="19" dur="1000" fill="hold"/>
                                        <p:tgtEl>
                                          <p:spTgt spid="26">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6">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17</a:t>
            </a:fld>
            <a:endParaRPr lang="en-US"/>
          </a:p>
        </p:txBody>
      </p:sp>
      <p:sp>
        <p:nvSpPr>
          <p:cNvPr id="26" name="Rectangle 25"/>
          <p:cNvSpPr/>
          <p:nvPr/>
        </p:nvSpPr>
        <p:spPr>
          <a:xfrm>
            <a:off x="0" y="464691"/>
            <a:ext cx="9144000" cy="461665"/>
          </a:xfrm>
          <a:prstGeom prst="rect">
            <a:avLst/>
          </a:prstGeom>
        </p:spPr>
        <p:txBody>
          <a:bodyPr wrap="square">
            <a:spAutoFit/>
          </a:bodyPr>
          <a:lstStyle/>
          <a:p>
            <a:pPr algn="just"/>
            <a:r>
              <a:rPr lang="vi-VN" sz="2400" b="1">
                <a:latin typeface="Times New Roman" pitchFamily="18" charset="0"/>
                <a:cs typeface="Times New Roman" pitchFamily="18" charset="0"/>
              </a:rPr>
              <a:t>3. 6 CÁC TÍN HIỆU BIẾN ĐỘNG</a:t>
            </a:r>
            <a:r>
              <a:rPr lang="vi-VN" sz="2400" b="1" smtClean="0">
                <a:latin typeface="Times New Roman" pitchFamily="18" charset="0"/>
                <a:cs typeface="Times New Roman" pitchFamily="18" charset="0"/>
              </a:rPr>
              <a:t>:</a:t>
            </a:r>
            <a:endParaRPr lang="vi-VN" sz="2400" b="1">
              <a:latin typeface="Times New Roman" pitchFamily="18" charset="0"/>
              <a:cs typeface="Times New Roman" pitchFamily="18" charset="0"/>
            </a:endParaRP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
        <p:nvSpPr>
          <p:cNvPr id="8" name="Straight Connector 3"/>
          <p:cNvSpPr/>
          <p:nvPr/>
        </p:nvSpPr>
        <p:spPr>
          <a:xfrm>
            <a:off x="4488097" y="1599259"/>
            <a:ext cx="3691763" cy="439235"/>
          </a:xfrm>
          <a:custGeom>
            <a:avLst/>
            <a:gdLst/>
            <a:ahLst/>
            <a:cxnLst/>
            <a:rect l="0" t="0" r="0" b="0"/>
            <a:pathLst>
              <a:path>
                <a:moveTo>
                  <a:pt x="0" y="0"/>
                </a:moveTo>
                <a:lnTo>
                  <a:pt x="0" y="299326"/>
                </a:lnTo>
                <a:lnTo>
                  <a:pt x="3691763" y="299326"/>
                </a:lnTo>
                <a:lnTo>
                  <a:pt x="3691763" y="439235"/>
                </a:lnTo>
              </a:path>
            </a:pathLst>
          </a:custGeom>
          <a:noFill/>
          <a:ln>
            <a:headEnd type="none" w="med" len="med"/>
            <a:tailEnd type="triangle" w="med" len="med"/>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9" name="Straight Connector 4"/>
          <p:cNvSpPr/>
          <p:nvPr/>
        </p:nvSpPr>
        <p:spPr>
          <a:xfrm>
            <a:off x="4488097" y="1599259"/>
            <a:ext cx="1845881" cy="439235"/>
          </a:xfrm>
          <a:custGeom>
            <a:avLst/>
            <a:gdLst/>
            <a:ahLst/>
            <a:cxnLst/>
            <a:rect l="0" t="0" r="0" b="0"/>
            <a:pathLst>
              <a:path>
                <a:moveTo>
                  <a:pt x="0" y="0"/>
                </a:moveTo>
                <a:lnTo>
                  <a:pt x="0" y="299326"/>
                </a:lnTo>
                <a:lnTo>
                  <a:pt x="1845881" y="299326"/>
                </a:lnTo>
                <a:lnTo>
                  <a:pt x="1845881" y="439235"/>
                </a:lnTo>
              </a:path>
            </a:pathLst>
          </a:custGeom>
          <a:noFill/>
          <a:ln>
            <a:headEnd type="none" w="med" len="med"/>
            <a:tailEnd type="triangle" w="med" len="med"/>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0" name="Straight Connector 5"/>
          <p:cNvSpPr/>
          <p:nvPr/>
        </p:nvSpPr>
        <p:spPr>
          <a:xfrm>
            <a:off x="4442377" y="1599259"/>
            <a:ext cx="91440" cy="439235"/>
          </a:xfrm>
          <a:custGeom>
            <a:avLst/>
            <a:gdLst/>
            <a:ahLst/>
            <a:cxnLst/>
            <a:rect l="0" t="0" r="0" b="0"/>
            <a:pathLst>
              <a:path>
                <a:moveTo>
                  <a:pt x="45720" y="0"/>
                </a:moveTo>
                <a:lnTo>
                  <a:pt x="45720" y="439235"/>
                </a:lnTo>
              </a:path>
            </a:pathLst>
          </a:custGeom>
          <a:noFill/>
          <a:ln>
            <a:headEnd type="none" w="med" len="med"/>
            <a:tailEnd type="triangle" w="med" len="med"/>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1" name="Straight Connector 6"/>
          <p:cNvSpPr/>
          <p:nvPr/>
        </p:nvSpPr>
        <p:spPr>
          <a:xfrm>
            <a:off x="2642215" y="1599259"/>
            <a:ext cx="1845881" cy="439235"/>
          </a:xfrm>
          <a:custGeom>
            <a:avLst/>
            <a:gdLst/>
            <a:ahLst/>
            <a:cxnLst/>
            <a:rect l="0" t="0" r="0" b="0"/>
            <a:pathLst>
              <a:path>
                <a:moveTo>
                  <a:pt x="1845881" y="0"/>
                </a:moveTo>
                <a:lnTo>
                  <a:pt x="1845881" y="299326"/>
                </a:lnTo>
                <a:lnTo>
                  <a:pt x="0" y="299326"/>
                </a:lnTo>
                <a:lnTo>
                  <a:pt x="0" y="439235"/>
                </a:lnTo>
              </a:path>
            </a:pathLst>
          </a:custGeom>
          <a:noFill/>
          <a:ln>
            <a:headEnd type="none" w="med" len="med"/>
            <a:tailEnd type="triangle" w="med" len="med"/>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2" name="Straight Connector 7"/>
          <p:cNvSpPr/>
          <p:nvPr/>
        </p:nvSpPr>
        <p:spPr>
          <a:xfrm>
            <a:off x="796333" y="1599259"/>
            <a:ext cx="3691763" cy="439235"/>
          </a:xfrm>
          <a:custGeom>
            <a:avLst/>
            <a:gdLst/>
            <a:ahLst/>
            <a:cxnLst/>
            <a:rect l="0" t="0" r="0" b="0"/>
            <a:pathLst>
              <a:path>
                <a:moveTo>
                  <a:pt x="3691763" y="0"/>
                </a:moveTo>
                <a:lnTo>
                  <a:pt x="3691763" y="299326"/>
                </a:lnTo>
                <a:lnTo>
                  <a:pt x="0" y="299326"/>
                </a:lnTo>
                <a:lnTo>
                  <a:pt x="0" y="439235"/>
                </a:lnTo>
              </a:path>
            </a:pathLst>
          </a:custGeom>
          <a:noFill/>
          <a:ln>
            <a:headEnd type="none" w="med" len="med"/>
            <a:tailEnd type="triangle" w="med" len="med"/>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7" name="Rounded Rectangle 10"/>
          <p:cNvSpPr/>
          <p:nvPr/>
        </p:nvSpPr>
        <p:spPr>
          <a:xfrm>
            <a:off x="1828800" y="1174527"/>
            <a:ext cx="5334000" cy="424732"/>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spAutoFit/>
          </a:bodyPr>
          <a:lstStyle/>
          <a:p>
            <a:pPr lvl="0" algn="ctr" defTabSz="533400" rtl="0">
              <a:lnSpc>
                <a:spcPct val="90000"/>
              </a:lnSpc>
              <a:spcBef>
                <a:spcPct val="0"/>
              </a:spcBef>
              <a:spcAft>
                <a:spcPct val="35000"/>
              </a:spcAft>
            </a:pPr>
            <a:r>
              <a:rPr lang="vi-VN" sz="2400" b="1" i="1" kern="1200" smtClean="0"/>
              <a:t>3.6.1 Các biến số kinh tế quan trọng</a:t>
            </a:r>
            <a:endParaRPr lang="en-US" sz="2400" kern="1200"/>
          </a:p>
        </p:txBody>
      </p:sp>
      <p:sp>
        <p:nvSpPr>
          <p:cNvPr id="35" name="Rounded Rectangle 13"/>
          <p:cNvSpPr/>
          <p:nvPr/>
        </p:nvSpPr>
        <p:spPr>
          <a:xfrm>
            <a:off x="8210" y="2028479"/>
            <a:ext cx="1715824" cy="2419124"/>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spAutoFit/>
          </a:bodyPr>
          <a:lstStyle/>
          <a:p>
            <a:pPr lvl="0" algn="ctr" defTabSz="533400" rtl="0">
              <a:lnSpc>
                <a:spcPct val="90000"/>
              </a:lnSpc>
              <a:spcBef>
                <a:spcPct val="0"/>
              </a:spcBef>
              <a:spcAft>
                <a:spcPct val="35000"/>
              </a:spcAft>
            </a:pPr>
            <a:r>
              <a:rPr lang="vi-VN" sz="2400" kern="1200" smtClean="0"/>
              <a:t>Những chính sách tiền tệ, khả năng cung cấp tín dụng, lãi suất</a:t>
            </a:r>
            <a:endParaRPr lang="en-US" sz="2400" kern="1200"/>
          </a:p>
        </p:txBody>
      </p:sp>
      <p:sp>
        <p:nvSpPr>
          <p:cNvPr id="33" name="Rounded Rectangle 16"/>
          <p:cNvSpPr/>
          <p:nvPr/>
        </p:nvSpPr>
        <p:spPr>
          <a:xfrm>
            <a:off x="1784302" y="2028479"/>
            <a:ext cx="1715824" cy="2086725"/>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spAutoFit/>
          </a:bodyPr>
          <a:lstStyle/>
          <a:p>
            <a:pPr lvl="0" algn="ctr" defTabSz="533400" rtl="0">
              <a:lnSpc>
                <a:spcPct val="90000"/>
              </a:lnSpc>
              <a:spcBef>
                <a:spcPct val="0"/>
              </a:spcBef>
              <a:spcAft>
                <a:spcPct val="35000"/>
              </a:spcAft>
            </a:pPr>
            <a:r>
              <a:rPr lang="vi-VN" sz="2400" kern="1200" smtClean="0"/>
              <a:t>Giá trị của đồng tiền trên thị trường, tỉ lệ lạm phát, tỷ giá hối đoái</a:t>
            </a:r>
            <a:endParaRPr lang="en-US" sz="2400" kern="1200"/>
          </a:p>
        </p:txBody>
      </p:sp>
      <p:sp>
        <p:nvSpPr>
          <p:cNvPr id="31" name="Rounded Rectangle 19"/>
          <p:cNvSpPr/>
          <p:nvPr/>
        </p:nvSpPr>
        <p:spPr>
          <a:xfrm>
            <a:off x="3618176" y="2028479"/>
            <a:ext cx="1715824" cy="1421928"/>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spAutoFit/>
          </a:bodyPr>
          <a:lstStyle/>
          <a:p>
            <a:pPr lvl="0" algn="ctr" defTabSz="533400" rtl="0">
              <a:lnSpc>
                <a:spcPct val="90000"/>
              </a:lnSpc>
              <a:spcBef>
                <a:spcPct val="0"/>
              </a:spcBef>
              <a:spcAft>
                <a:spcPct val="35000"/>
              </a:spcAft>
            </a:pPr>
            <a:r>
              <a:rPr lang="vi-VN" sz="2400" kern="1200" smtClean="0"/>
              <a:t>Thâm hụt ngân sách của chính phủ</a:t>
            </a:r>
            <a:endParaRPr lang="en-US" sz="2400" kern="1200"/>
          </a:p>
        </p:txBody>
      </p:sp>
      <p:sp>
        <p:nvSpPr>
          <p:cNvPr id="29" name="Rounded Rectangle 22"/>
          <p:cNvSpPr/>
          <p:nvPr/>
        </p:nvSpPr>
        <p:spPr>
          <a:xfrm>
            <a:off x="5476066" y="2028479"/>
            <a:ext cx="1715824" cy="2086725"/>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spAutoFit/>
          </a:bodyPr>
          <a:lstStyle/>
          <a:p>
            <a:pPr lvl="0" algn="ctr" defTabSz="533400" rtl="0">
              <a:lnSpc>
                <a:spcPct val="90000"/>
              </a:lnSpc>
              <a:spcBef>
                <a:spcPct val="0"/>
              </a:spcBef>
              <a:spcAft>
                <a:spcPct val="35000"/>
              </a:spcAft>
            </a:pPr>
            <a:r>
              <a:rPr lang="vi-VN" sz="2400" kern="1200" smtClean="0"/>
              <a:t>Thu nhập bình quân trên đầu người, xu hướng thất nghiệp</a:t>
            </a:r>
            <a:endParaRPr lang="en-US" sz="2400" kern="1200"/>
          </a:p>
        </p:txBody>
      </p:sp>
      <p:sp>
        <p:nvSpPr>
          <p:cNvPr id="27" name="Rounded Rectangle 25"/>
          <p:cNvSpPr/>
          <p:nvPr/>
        </p:nvSpPr>
        <p:spPr>
          <a:xfrm>
            <a:off x="7437385" y="2028479"/>
            <a:ext cx="1715824" cy="2086725"/>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spAutoFit/>
          </a:bodyPr>
          <a:lstStyle/>
          <a:p>
            <a:pPr lvl="0" algn="ctr" defTabSz="533400" rtl="0">
              <a:lnSpc>
                <a:spcPct val="90000"/>
              </a:lnSpc>
              <a:spcBef>
                <a:spcPct val="0"/>
              </a:spcBef>
              <a:spcAft>
                <a:spcPct val="35000"/>
              </a:spcAft>
            </a:pPr>
            <a:r>
              <a:rPr lang="vi-VN" sz="2400" kern="1200" smtClean="0"/>
              <a:t>Các chính sách thuế khóa, quy định về xuất nhập khẩu</a:t>
            </a:r>
            <a:endParaRPr lang="en-US" sz="2400" kern="1200"/>
          </a:p>
        </p:txBody>
      </p:sp>
    </p:spTree>
    <p:extLst>
      <p:ext uri="{BB962C8B-B14F-4D97-AF65-F5344CB8AC3E}">
        <p14:creationId xmlns:p14="http://schemas.microsoft.com/office/powerpoint/2010/main" val="196463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18</a:t>
            </a:fld>
            <a:endParaRPr lang="en-US"/>
          </a:p>
        </p:txBody>
      </p:sp>
      <p:sp>
        <p:nvSpPr>
          <p:cNvPr id="5" name="Straight Connector 3"/>
          <p:cNvSpPr/>
          <p:nvPr/>
        </p:nvSpPr>
        <p:spPr>
          <a:xfrm>
            <a:off x="4556594" y="3129673"/>
            <a:ext cx="3691763" cy="439235"/>
          </a:xfrm>
          <a:custGeom>
            <a:avLst/>
            <a:gdLst/>
            <a:ahLst/>
            <a:cxnLst/>
            <a:rect l="0" t="0" r="0" b="0"/>
            <a:pathLst>
              <a:path>
                <a:moveTo>
                  <a:pt x="0" y="0"/>
                </a:moveTo>
                <a:lnTo>
                  <a:pt x="0" y="299326"/>
                </a:lnTo>
                <a:lnTo>
                  <a:pt x="3691763" y="299326"/>
                </a:lnTo>
                <a:lnTo>
                  <a:pt x="3691763" y="439235"/>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6" name="Straight Connector 4"/>
          <p:cNvSpPr/>
          <p:nvPr/>
        </p:nvSpPr>
        <p:spPr>
          <a:xfrm>
            <a:off x="4556594" y="3129673"/>
            <a:ext cx="1845881" cy="439235"/>
          </a:xfrm>
          <a:custGeom>
            <a:avLst/>
            <a:gdLst/>
            <a:ahLst/>
            <a:cxnLst/>
            <a:rect l="0" t="0" r="0" b="0"/>
            <a:pathLst>
              <a:path>
                <a:moveTo>
                  <a:pt x="0" y="0"/>
                </a:moveTo>
                <a:lnTo>
                  <a:pt x="0" y="299326"/>
                </a:lnTo>
                <a:lnTo>
                  <a:pt x="1845881" y="299326"/>
                </a:lnTo>
                <a:lnTo>
                  <a:pt x="1845881" y="439235"/>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7" name="Straight Connector 5"/>
          <p:cNvSpPr/>
          <p:nvPr/>
        </p:nvSpPr>
        <p:spPr>
          <a:xfrm>
            <a:off x="4510874" y="3129673"/>
            <a:ext cx="91440" cy="439235"/>
          </a:xfrm>
          <a:custGeom>
            <a:avLst/>
            <a:gdLst/>
            <a:ahLst/>
            <a:cxnLst/>
            <a:rect l="0" t="0" r="0" b="0"/>
            <a:pathLst>
              <a:path>
                <a:moveTo>
                  <a:pt x="45720" y="0"/>
                </a:moveTo>
                <a:lnTo>
                  <a:pt x="45720" y="439235"/>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 name="Straight Connector 6"/>
          <p:cNvSpPr/>
          <p:nvPr/>
        </p:nvSpPr>
        <p:spPr>
          <a:xfrm>
            <a:off x="2710712" y="3129673"/>
            <a:ext cx="1845881" cy="439235"/>
          </a:xfrm>
          <a:custGeom>
            <a:avLst/>
            <a:gdLst/>
            <a:ahLst/>
            <a:cxnLst/>
            <a:rect l="0" t="0" r="0" b="0"/>
            <a:pathLst>
              <a:path>
                <a:moveTo>
                  <a:pt x="1845881" y="0"/>
                </a:moveTo>
                <a:lnTo>
                  <a:pt x="1845881" y="299326"/>
                </a:lnTo>
                <a:lnTo>
                  <a:pt x="0" y="299326"/>
                </a:lnTo>
                <a:lnTo>
                  <a:pt x="0" y="439235"/>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9" name="Straight Connector 7"/>
          <p:cNvSpPr/>
          <p:nvPr/>
        </p:nvSpPr>
        <p:spPr>
          <a:xfrm>
            <a:off x="864830" y="3129673"/>
            <a:ext cx="3691763" cy="439235"/>
          </a:xfrm>
          <a:custGeom>
            <a:avLst/>
            <a:gdLst/>
            <a:ahLst/>
            <a:cxnLst/>
            <a:rect l="0" t="0" r="0" b="0"/>
            <a:pathLst>
              <a:path>
                <a:moveTo>
                  <a:pt x="3691763" y="0"/>
                </a:moveTo>
                <a:lnTo>
                  <a:pt x="3691763" y="299326"/>
                </a:lnTo>
                <a:lnTo>
                  <a:pt x="0" y="299326"/>
                </a:lnTo>
                <a:lnTo>
                  <a:pt x="0" y="439235"/>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2" name="Rounded Rectangle 10"/>
          <p:cNvSpPr/>
          <p:nvPr/>
        </p:nvSpPr>
        <p:spPr>
          <a:xfrm>
            <a:off x="533400" y="2704941"/>
            <a:ext cx="8077200" cy="424732"/>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spAutoFit/>
          </a:bodyPr>
          <a:lstStyle/>
          <a:p>
            <a:pPr lvl="0" algn="ctr" defTabSz="533400" rtl="0">
              <a:lnSpc>
                <a:spcPct val="90000"/>
              </a:lnSpc>
              <a:spcBef>
                <a:spcPct val="0"/>
              </a:spcBef>
              <a:spcAft>
                <a:spcPct val="35000"/>
              </a:spcAft>
            </a:pPr>
            <a:r>
              <a:rPr lang="vi-VN" sz="2400" b="1" i="1" kern="1200" smtClean="0"/>
              <a:t>3.6.2 Điều kiện về nhân khẩu, địa lý, văn hóa, xã hội</a:t>
            </a:r>
            <a:endParaRPr lang="en-US" sz="2400" kern="1200"/>
          </a:p>
        </p:txBody>
      </p:sp>
      <p:sp>
        <p:nvSpPr>
          <p:cNvPr id="30" name="Rounded Rectangle 12"/>
          <p:cNvSpPr/>
          <p:nvPr/>
        </p:nvSpPr>
        <p:spPr>
          <a:xfrm>
            <a:off x="134004" y="3568908"/>
            <a:ext cx="1454088" cy="1754326"/>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spAutoFit/>
          </a:bodyPr>
          <a:lstStyle/>
          <a:p>
            <a:pPr lvl="0" algn="ctr" defTabSz="533400" rtl="0">
              <a:lnSpc>
                <a:spcPct val="90000"/>
              </a:lnSpc>
              <a:spcBef>
                <a:spcPct val="0"/>
              </a:spcBef>
              <a:spcAft>
                <a:spcPct val="35000"/>
              </a:spcAft>
            </a:pPr>
            <a:r>
              <a:rPr lang="vi-VN" sz="2400" kern="1200" smtClean="0"/>
              <a:t>Tỉ lệ sinh, tỉ lệ chết, tỉ lệ di dân và nhập cư</a:t>
            </a:r>
            <a:endParaRPr lang="en-US" sz="2400" kern="1200"/>
          </a:p>
        </p:txBody>
      </p:sp>
      <p:sp>
        <p:nvSpPr>
          <p:cNvPr id="28" name="Rounded Rectangle 15"/>
          <p:cNvSpPr/>
          <p:nvPr/>
        </p:nvSpPr>
        <p:spPr>
          <a:xfrm>
            <a:off x="1752600" y="3568908"/>
            <a:ext cx="1981200" cy="2086725"/>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spAutoFit/>
          </a:bodyPr>
          <a:lstStyle/>
          <a:p>
            <a:pPr lvl="0" algn="ctr" defTabSz="533400" rtl="0">
              <a:lnSpc>
                <a:spcPct val="90000"/>
              </a:lnSpc>
              <a:spcBef>
                <a:spcPct val="0"/>
              </a:spcBef>
              <a:spcAft>
                <a:spcPct val="35000"/>
              </a:spcAft>
            </a:pPr>
            <a:r>
              <a:rPr lang="vi-VN" sz="2400" kern="1200" smtClean="0"/>
              <a:t>Mức học vấn trung bình, lối sống, các mối quan tâm đối với vấn đề đạo đức.</a:t>
            </a:r>
            <a:endParaRPr lang="en-US" sz="2400" kern="1200"/>
          </a:p>
        </p:txBody>
      </p:sp>
      <p:sp>
        <p:nvSpPr>
          <p:cNvPr id="26" name="Rounded Rectangle 18"/>
          <p:cNvSpPr/>
          <p:nvPr/>
        </p:nvSpPr>
        <p:spPr>
          <a:xfrm>
            <a:off x="3810000" y="3568908"/>
            <a:ext cx="1454088" cy="1754326"/>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spAutoFit/>
          </a:bodyPr>
          <a:lstStyle/>
          <a:p>
            <a:pPr lvl="0" algn="ctr" defTabSz="533400" rtl="0">
              <a:lnSpc>
                <a:spcPct val="90000"/>
              </a:lnSpc>
              <a:spcBef>
                <a:spcPct val="0"/>
              </a:spcBef>
              <a:spcAft>
                <a:spcPct val="35000"/>
              </a:spcAft>
            </a:pPr>
            <a:r>
              <a:rPr lang="vi-VN" sz="2400" kern="1200" smtClean="0"/>
              <a:t>Vai trò của giới tính, thói quen mua hàng</a:t>
            </a:r>
            <a:endParaRPr lang="en-US" sz="2400" kern="1200"/>
          </a:p>
        </p:txBody>
      </p:sp>
      <p:sp>
        <p:nvSpPr>
          <p:cNvPr id="24" name="Rounded Rectangle 21"/>
          <p:cNvSpPr/>
          <p:nvPr/>
        </p:nvSpPr>
        <p:spPr>
          <a:xfrm>
            <a:off x="5675431" y="3568908"/>
            <a:ext cx="1454088" cy="1754326"/>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spAutoFit/>
          </a:bodyPr>
          <a:lstStyle/>
          <a:p>
            <a:pPr lvl="0" algn="ctr" defTabSz="533400" rtl="0">
              <a:lnSpc>
                <a:spcPct val="90000"/>
              </a:lnSpc>
              <a:spcBef>
                <a:spcPct val="0"/>
              </a:spcBef>
              <a:spcAft>
                <a:spcPct val="35000"/>
              </a:spcAft>
            </a:pPr>
            <a:r>
              <a:rPr lang="vi-VN" sz="2400" kern="1200" smtClean="0"/>
              <a:t>- Thái độ đối với tiết kiệm, đầu tư và công việc</a:t>
            </a:r>
            <a:endParaRPr lang="en-US" sz="2400" kern="1200"/>
          </a:p>
        </p:txBody>
      </p:sp>
      <p:sp>
        <p:nvSpPr>
          <p:cNvPr id="22" name="Rounded Rectangle 24"/>
          <p:cNvSpPr/>
          <p:nvPr/>
        </p:nvSpPr>
        <p:spPr>
          <a:xfrm>
            <a:off x="7521313" y="3569015"/>
            <a:ext cx="1454088" cy="2086725"/>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45720" rIns="45720" bIns="45720" numCol="1" spcCol="1270" anchor="ctr" anchorCtr="0">
            <a:spAutoFit/>
          </a:bodyPr>
          <a:lstStyle/>
          <a:p>
            <a:pPr lvl="0" algn="ctr" defTabSz="533400" rtl="0">
              <a:lnSpc>
                <a:spcPct val="90000"/>
              </a:lnSpc>
              <a:spcBef>
                <a:spcPct val="0"/>
              </a:spcBef>
              <a:spcAft>
                <a:spcPct val="35000"/>
              </a:spcAft>
            </a:pPr>
            <a:r>
              <a:rPr lang="vi-VN" sz="2400" kern="1200" smtClean="0"/>
              <a:t>- Môi trường và kiểm soát ô nhiễm môi trường.</a:t>
            </a:r>
            <a:endParaRPr lang="en-US" sz="2400" kern="1200"/>
          </a:p>
        </p:txBody>
      </p:sp>
      <p:sp>
        <p:nvSpPr>
          <p:cNvPr id="15" name="Rectangle 14"/>
          <p:cNvSpPr/>
          <p:nvPr/>
        </p:nvSpPr>
        <p:spPr>
          <a:xfrm>
            <a:off x="0" y="464691"/>
            <a:ext cx="9144000" cy="461665"/>
          </a:xfrm>
          <a:prstGeom prst="rect">
            <a:avLst/>
          </a:prstGeom>
        </p:spPr>
        <p:txBody>
          <a:bodyPr wrap="square">
            <a:spAutoFit/>
          </a:bodyPr>
          <a:lstStyle/>
          <a:p>
            <a:pPr algn="just"/>
            <a:r>
              <a:rPr lang="vi-VN" sz="2400" b="1">
                <a:latin typeface="Times New Roman" pitchFamily="18" charset="0"/>
                <a:cs typeface="Times New Roman" pitchFamily="18" charset="0"/>
              </a:rPr>
              <a:t>3. 6 CÁC TÍN HIỆU BIẾN ĐỘNG</a:t>
            </a:r>
            <a:r>
              <a:rPr lang="vi-VN" sz="2400" b="1" smtClean="0">
                <a:latin typeface="Times New Roman" pitchFamily="18" charset="0"/>
                <a:cs typeface="Times New Roman" pitchFamily="18" charset="0"/>
              </a:rPr>
              <a:t>:</a:t>
            </a:r>
            <a:endParaRPr lang="vi-VN" sz="2400" b="1">
              <a:latin typeface="Times New Roman" pitchFamily="18" charset="0"/>
              <a:cs typeface="Times New Roman" pitchFamily="18" charset="0"/>
            </a:endParaRPr>
          </a:p>
        </p:txBody>
      </p:sp>
      <p:sp>
        <p:nvSpPr>
          <p:cNvPr id="1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1542103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1000" fill="hold"/>
                                        <p:tgtEl>
                                          <p:spTgt spid="15">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1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allAtOnce"/>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19</a:t>
            </a:fld>
            <a:endParaRPr lang="en-US"/>
          </a:p>
        </p:txBody>
      </p:sp>
      <p:sp>
        <p:nvSpPr>
          <p:cNvPr id="39" name="Straight Connector 3"/>
          <p:cNvSpPr/>
          <p:nvPr/>
        </p:nvSpPr>
        <p:spPr>
          <a:xfrm>
            <a:off x="4480084" y="4545553"/>
            <a:ext cx="3033236" cy="481181"/>
          </a:xfrm>
          <a:custGeom>
            <a:avLst/>
            <a:gdLst/>
            <a:ahLst/>
            <a:cxnLst/>
            <a:rect l="0" t="0" r="0" b="0"/>
            <a:pathLst>
              <a:path>
                <a:moveTo>
                  <a:pt x="0" y="0"/>
                </a:moveTo>
                <a:lnTo>
                  <a:pt x="0" y="327911"/>
                </a:lnTo>
                <a:lnTo>
                  <a:pt x="3033236" y="327911"/>
                </a:lnTo>
                <a:lnTo>
                  <a:pt x="3033236" y="481181"/>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40" name="Straight Connector 4"/>
          <p:cNvSpPr/>
          <p:nvPr/>
        </p:nvSpPr>
        <p:spPr>
          <a:xfrm>
            <a:off x="4480084" y="4545553"/>
            <a:ext cx="1011078" cy="481181"/>
          </a:xfrm>
          <a:custGeom>
            <a:avLst/>
            <a:gdLst/>
            <a:ahLst/>
            <a:cxnLst/>
            <a:rect l="0" t="0" r="0" b="0"/>
            <a:pathLst>
              <a:path>
                <a:moveTo>
                  <a:pt x="0" y="0"/>
                </a:moveTo>
                <a:lnTo>
                  <a:pt x="0" y="327911"/>
                </a:lnTo>
                <a:lnTo>
                  <a:pt x="1011078" y="327911"/>
                </a:lnTo>
                <a:lnTo>
                  <a:pt x="1011078" y="481181"/>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41" name="Straight Connector 5"/>
          <p:cNvSpPr/>
          <p:nvPr/>
        </p:nvSpPr>
        <p:spPr>
          <a:xfrm>
            <a:off x="3469006" y="4545553"/>
            <a:ext cx="1011078" cy="481181"/>
          </a:xfrm>
          <a:custGeom>
            <a:avLst/>
            <a:gdLst/>
            <a:ahLst/>
            <a:cxnLst/>
            <a:rect l="0" t="0" r="0" b="0"/>
            <a:pathLst>
              <a:path>
                <a:moveTo>
                  <a:pt x="1011078" y="0"/>
                </a:moveTo>
                <a:lnTo>
                  <a:pt x="1011078" y="327911"/>
                </a:lnTo>
                <a:lnTo>
                  <a:pt x="0" y="327911"/>
                </a:lnTo>
                <a:lnTo>
                  <a:pt x="0" y="481181"/>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42" name="Straight Connector 6"/>
          <p:cNvSpPr/>
          <p:nvPr/>
        </p:nvSpPr>
        <p:spPr>
          <a:xfrm>
            <a:off x="1446848" y="4545553"/>
            <a:ext cx="3033236" cy="481181"/>
          </a:xfrm>
          <a:custGeom>
            <a:avLst/>
            <a:gdLst/>
            <a:ahLst/>
            <a:cxnLst/>
            <a:rect l="0" t="0" r="0" b="0"/>
            <a:pathLst>
              <a:path>
                <a:moveTo>
                  <a:pt x="3033236" y="0"/>
                </a:moveTo>
                <a:lnTo>
                  <a:pt x="3033236" y="327911"/>
                </a:lnTo>
                <a:lnTo>
                  <a:pt x="0" y="327911"/>
                </a:lnTo>
                <a:lnTo>
                  <a:pt x="0" y="481181"/>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71" name="Rounded Rectangle 10"/>
          <p:cNvSpPr/>
          <p:nvPr/>
        </p:nvSpPr>
        <p:spPr>
          <a:xfrm>
            <a:off x="1840045" y="979929"/>
            <a:ext cx="4876800" cy="315471"/>
          </a:xfrm>
          <a:prstGeom prst="rect">
            <a:avLst/>
          </a:prstGeom>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sz="2000" b="1" i="1" kern="1200" smtClean="0"/>
              <a:t>3.6.3 Về khía cạnh chính trị, luật pháp</a:t>
            </a:r>
            <a:endParaRPr lang="en-US" sz="2000" kern="1200"/>
          </a:p>
        </p:txBody>
      </p:sp>
      <p:sp>
        <p:nvSpPr>
          <p:cNvPr id="69" name="Rounded Rectangle 13"/>
          <p:cNvSpPr/>
          <p:nvPr/>
        </p:nvSpPr>
        <p:spPr>
          <a:xfrm>
            <a:off x="0" y="1382539"/>
            <a:ext cx="9144000" cy="2808461"/>
          </a:xfrm>
          <a:prstGeom prst="rect">
            <a:avLst/>
          </a:prstGeom>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just" defTabSz="222250" rtl="0">
              <a:lnSpc>
                <a:spcPct val="90000"/>
              </a:lnSpc>
              <a:spcBef>
                <a:spcPct val="0"/>
              </a:spcBef>
              <a:spcAft>
                <a:spcPct val="35000"/>
              </a:spcAft>
            </a:pPr>
            <a:r>
              <a:rPr lang="vi-VN" sz="2000" kern="1200" smtClean="0"/>
              <a:t>Các yếu tố chính trị, Chính phủ, luật pháp, có thể cho thấy các vận hội và mối đe dọa chủ yếu đối với các doanh nghiệp vừa và nhỏ. Đối với các ngành và những công ty phải phụ thuộc rất nhiều vào các hợp đồng hoặc trợ cấp của chính phủ, những dự báo về chính trị có thể là phần quan trọng nhất của việc kiểm tra các yếu tố bên ngoài. Sự thay đổi về bằng sáng chế, luật chống độc quyền, thuế suất và các nhóm gây sức ép ngoài hành lang có thể ảnh hưởng rất nhiều đến các doanh nghiệp. Sự lệ thuộc lẫn nhau mỗi lúc một tăng lên trên phạm vi toàn quốc giữa các nền kinh tế, đòi hỏi doanh nghiệp phải xem xét đến ảnh hưởng có thể có của các biến số chính trị đối với việc soạn thảo và thực hiện các chiến lược cạnh tranh.</a:t>
            </a:r>
            <a:endParaRPr lang="en-US" sz="2000" kern="1200"/>
          </a:p>
        </p:txBody>
      </p:sp>
      <p:sp>
        <p:nvSpPr>
          <p:cNvPr id="67" name="Rounded Rectangle 16"/>
          <p:cNvSpPr/>
          <p:nvPr/>
        </p:nvSpPr>
        <p:spPr>
          <a:xfrm>
            <a:off x="1056706" y="4230082"/>
            <a:ext cx="6846755" cy="315471"/>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sz="2000" kern="1200" smtClean="0"/>
              <a:t>Các tín hiệu biến động của chính trị, chính phủ và luật pháp</a:t>
            </a:r>
            <a:endParaRPr lang="en-US" sz="2000" kern="1200"/>
          </a:p>
        </p:txBody>
      </p:sp>
      <p:sp>
        <p:nvSpPr>
          <p:cNvPr id="65" name="Rounded Rectangle 19"/>
          <p:cNvSpPr/>
          <p:nvPr/>
        </p:nvSpPr>
        <p:spPr>
          <a:xfrm>
            <a:off x="650373" y="5026734"/>
            <a:ext cx="1592950" cy="592470"/>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sz="2000" kern="1200" smtClean="0"/>
              <a:t>Các thay đổi của luật thuế</a:t>
            </a:r>
            <a:endParaRPr lang="en-US" sz="2000" kern="1200"/>
          </a:p>
        </p:txBody>
      </p:sp>
      <p:sp>
        <p:nvSpPr>
          <p:cNvPr id="63" name="Rounded Rectangle 22"/>
          <p:cNvSpPr/>
          <p:nvPr/>
        </p:nvSpPr>
        <p:spPr>
          <a:xfrm>
            <a:off x="2486264" y="5007199"/>
            <a:ext cx="1965483" cy="1146468"/>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sz="2000" kern="1200" smtClean="0"/>
              <a:t>Các quy định xuất nhập khẩu, thuế xuất nhập khẩu đặc biệt.</a:t>
            </a:r>
            <a:endParaRPr lang="en-US" sz="2000" kern="1200"/>
          </a:p>
        </p:txBody>
      </p:sp>
      <p:sp>
        <p:nvSpPr>
          <p:cNvPr id="61" name="Rounded Rectangle 25"/>
          <p:cNvSpPr/>
          <p:nvPr/>
        </p:nvSpPr>
        <p:spPr>
          <a:xfrm>
            <a:off x="4694687" y="5014943"/>
            <a:ext cx="1592950" cy="1146468"/>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sz="2000" kern="1200" smtClean="0"/>
              <a:t>Luật bảo vệ môi trường, luật chống độc quyền</a:t>
            </a:r>
            <a:endParaRPr lang="en-US" sz="2000" kern="1200"/>
          </a:p>
        </p:txBody>
      </p:sp>
      <p:sp>
        <p:nvSpPr>
          <p:cNvPr id="59" name="Rounded Rectangle 28"/>
          <p:cNvSpPr/>
          <p:nvPr/>
        </p:nvSpPr>
        <p:spPr>
          <a:xfrm>
            <a:off x="6640645" y="5025393"/>
            <a:ext cx="1741355" cy="592470"/>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9050" tIns="19050" rIns="19050" bIns="19050" numCol="1" spcCol="1270" anchor="ctr" anchorCtr="0">
            <a:spAutoFit/>
          </a:bodyPr>
          <a:lstStyle/>
          <a:p>
            <a:pPr lvl="0" algn="ctr" defTabSz="222250" rtl="0">
              <a:lnSpc>
                <a:spcPct val="90000"/>
              </a:lnSpc>
              <a:spcBef>
                <a:spcPct val="0"/>
              </a:spcBef>
              <a:spcAft>
                <a:spcPct val="35000"/>
              </a:spcAft>
            </a:pPr>
            <a:r>
              <a:rPr lang="vi-VN" sz="2000" kern="1200" smtClean="0"/>
              <a:t>Mức trợ cấp của chính phủ</a:t>
            </a:r>
            <a:endParaRPr lang="en-US" sz="2000" kern="1200"/>
          </a:p>
        </p:txBody>
      </p:sp>
      <p:sp>
        <p:nvSpPr>
          <p:cNvPr id="15" name="Rectangle 14"/>
          <p:cNvSpPr/>
          <p:nvPr/>
        </p:nvSpPr>
        <p:spPr>
          <a:xfrm>
            <a:off x="0" y="464691"/>
            <a:ext cx="9144000" cy="461665"/>
          </a:xfrm>
          <a:prstGeom prst="rect">
            <a:avLst/>
          </a:prstGeom>
        </p:spPr>
        <p:txBody>
          <a:bodyPr wrap="square">
            <a:spAutoFit/>
          </a:bodyPr>
          <a:lstStyle/>
          <a:p>
            <a:pPr algn="just"/>
            <a:r>
              <a:rPr lang="vi-VN" sz="2400" b="1">
                <a:latin typeface="Times New Roman" pitchFamily="18" charset="0"/>
                <a:cs typeface="Times New Roman" pitchFamily="18" charset="0"/>
              </a:rPr>
              <a:t>3. 6 CÁC TÍN HIỆU BIẾN ĐỘNG</a:t>
            </a:r>
            <a:r>
              <a:rPr lang="vi-VN" sz="2400" b="1" smtClean="0">
                <a:latin typeface="Times New Roman" pitchFamily="18" charset="0"/>
                <a:cs typeface="Times New Roman" pitchFamily="18" charset="0"/>
              </a:rPr>
              <a:t>:</a:t>
            </a:r>
            <a:endParaRPr lang="vi-VN" sz="2400" b="1">
              <a:latin typeface="Times New Roman" pitchFamily="18" charset="0"/>
              <a:cs typeface="Times New Roman" pitchFamily="18" charset="0"/>
            </a:endParaRPr>
          </a:p>
        </p:txBody>
      </p:sp>
      <p:sp>
        <p:nvSpPr>
          <p:cNvPr id="1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2548084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1000" fill="hold"/>
                                        <p:tgtEl>
                                          <p:spTgt spid="15">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1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allAtOnce"/>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20</a:t>
            </a:fld>
            <a:endParaRPr lang="en-US"/>
          </a:p>
        </p:txBody>
      </p:sp>
      <p:sp>
        <p:nvSpPr>
          <p:cNvPr id="17" name="Rounded Rectangle 6"/>
          <p:cNvSpPr/>
          <p:nvPr/>
        </p:nvSpPr>
        <p:spPr>
          <a:xfrm>
            <a:off x="2814381" y="1390963"/>
            <a:ext cx="3362837" cy="361637"/>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1910" tIns="41910" rIns="41910" bIns="41910" numCol="1" spcCol="1270" anchor="ctr" anchorCtr="0">
            <a:spAutoFit/>
          </a:bodyPr>
          <a:lstStyle/>
          <a:p>
            <a:pPr lvl="0" algn="ctr" defTabSz="488950" rtl="0">
              <a:lnSpc>
                <a:spcPct val="90000"/>
              </a:lnSpc>
              <a:spcBef>
                <a:spcPct val="0"/>
              </a:spcBef>
              <a:spcAft>
                <a:spcPct val="35000"/>
              </a:spcAft>
            </a:pPr>
            <a:r>
              <a:rPr lang="vi-VN" sz="2000" b="1" i="1" kern="1200" smtClean="0"/>
              <a:t>3.6.4 Về khía cạnh kỹ thuật</a:t>
            </a:r>
            <a:endParaRPr lang="en-US" sz="2000" kern="1200"/>
          </a:p>
        </p:txBody>
      </p:sp>
      <p:sp>
        <p:nvSpPr>
          <p:cNvPr id="15" name="Rounded Rectangle 9"/>
          <p:cNvSpPr/>
          <p:nvPr/>
        </p:nvSpPr>
        <p:spPr>
          <a:xfrm>
            <a:off x="0" y="2147037"/>
            <a:ext cx="4495800" cy="4516621"/>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1910" tIns="41910" rIns="41910" bIns="41910" numCol="1" spcCol="1270" anchor="ctr" anchorCtr="0">
            <a:spAutoFit/>
          </a:bodyPr>
          <a:lstStyle/>
          <a:p>
            <a:pPr lvl="0" algn="just" defTabSz="488950" rtl="0">
              <a:lnSpc>
                <a:spcPct val="90000"/>
              </a:lnSpc>
              <a:spcBef>
                <a:spcPct val="0"/>
              </a:spcBef>
              <a:spcAft>
                <a:spcPct val="35000"/>
              </a:spcAft>
            </a:pPr>
            <a:r>
              <a:rPr lang="vi-VN" sz="2000" kern="1200" smtClean="0"/>
              <a:t>Những thay đổi và phát minh kỹ thuật mang lại những thay đổi to lớn như kỹ thuật siêu dẫn, kỹ thuật điện toán, người máy, những nhà máy không người, truyền thông không gian, những mạng lưới vệ tinh, sợi quang,… Các ảnh hưởng của công nghệ cho thấy những công nghệ và mối đe dọa mà chúng ta phải được xem xét trong việc soạn thảo chiến lược. Sự tiến bộ kỹ thuật có thể tác động sâu sắc lên những sản phẩm dịch vụ, thị trường, nhà cung cấp, nhà phân phối, người cạnh tranh, khách hàng, quá trình sản xuất, thực tiễn tiếp thị và vị thế cạnh tranh của tổ chức.</a:t>
            </a:r>
            <a:endParaRPr lang="en-US" sz="2000" kern="1200"/>
          </a:p>
        </p:txBody>
      </p:sp>
      <p:sp>
        <p:nvSpPr>
          <p:cNvPr id="13" name="Rounded Rectangle 12"/>
          <p:cNvSpPr/>
          <p:nvPr/>
        </p:nvSpPr>
        <p:spPr>
          <a:xfrm>
            <a:off x="4607420" y="2147037"/>
            <a:ext cx="4536580" cy="4516621"/>
          </a:xfrm>
          <a:prstGeom prst="rect">
            <a:avLst/>
          </a:prstGeom>
          <a:ln>
            <a:solidFill>
              <a:schemeClr val="tx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1910" tIns="41910" rIns="41910" bIns="41910" numCol="1" spcCol="1270" anchor="ctr" anchorCtr="0">
            <a:spAutoFit/>
          </a:bodyPr>
          <a:lstStyle/>
          <a:p>
            <a:pPr lvl="0" algn="just" defTabSz="488950" rtl="0">
              <a:lnSpc>
                <a:spcPct val="90000"/>
              </a:lnSpc>
              <a:spcBef>
                <a:spcPct val="0"/>
              </a:spcBef>
              <a:spcAft>
                <a:spcPct val="35000"/>
              </a:spcAft>
            </a:pPr>
            <a:r>
              <a:rPr lang="vi-VN" sz="2000" kern="1200" smtClean="0"/>
              <a:t>Tiến bộ kỹ thuật có thể tạo ra những thị trường mới, kết quả là sự sinh sôi của những sản phẩm mới mẻ và được cải tiến thay đổi những vị trí giá cả cạnh tranh có quan hệ trong một ngành, khiến cho những sản phẩm, dịch vụ hiện có trở nên lỗi thời. Hiện nay, không có công ty hay ngành công nghiệp nào tự cách ly với những phát triển công nghệ đang xuất hiện. Trong công nghệ kỹ thuật cao, sự nhận dạng và đánh giá những cơ hội và mối đe dọa mang tính công nghệ trọng yếu có thể là phần quan trọng nhất của việc kiểm soát các yếu tố bên ngoài trong hoạt động quản lý chiến lược.</a:t>
            </a:r>
            <a:endParaRPr lang="en-US" sz="2000" kern="1200"/>
          </a:p>
        </p:txBody>
      </p:sp>
      <p:cxnSp>
        <p:nvCxnSpPr>
          <p:cNvPr id="7" name="Elbow Connector 6"/>
          <p:cNvCxnSpPr>
            <a:stCxn id="17" idx="2"/>
            <a:endCxn id="13" idx="0"/>
          </p:cNvCxnSpPr>
          <p:nvPr/>
        </p:nvCxnSpPr>
        <p:spPr>
          <a:xfrm rot="16200000" flipH="1">
            <a:off x="5488537" y="759863"/>
            <a:ext cx="394437" cy="2379910"/>
          </a:xfrm>
          <a:prstGeom prst="bentConnector3">
            <a:avLst>
              <a:gd name="adj1" fmla="val 50000"/>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 name="Elbow Connector 10"/>
          <p:cNvCxnSpPr>
            <a:stCxn id="17" idx="2"/>
            <a:endCxn id="15" idx="0"/>
          </p:cNvCxnSpPr>
          <p:nvPr/>
        </p:nvCxnSpPr>
        <p:spPr>
          <a:xfrm rot="5400000">
            <a:off x="3174632" y="825868"/>
            <a:ext cx="394437" cy="2247900"/>
          </a:xfrm>
          <a:prstGeom prst="bentConnector3">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0" y="464691"/>
            <a:ext cx="9144000" cy="461665"/>
          </a:xfrm>
          <a:prstGeom prst="rect">
            <a:avLst/>
          </a:prstGeom>
        </p:spPr>
        <p:txBody>
          <a:bodyPr wrap="square">
            <a:spAutoFit/>
          </a:bodyPr>
          <a:lstStyle/>
          <a:p>
            <a:pPr algn="just"/>
            <a:r>
              <a:rPr lang="vi-VN" sz="2400" b="1">
                <a:latin typeface="Times New Roman" pitchFamily="18" charset="0"/>
                <a:cs typeface="Times New Roman" pitchFamily="18" charset="0"/>
              </a:rPr>
              <a:t>3. 6 CÁC TÍN HIỆU BIẾN ĐỘNG</a:t>
            </a:r>
            <a:r>
              <a:rPr lang="vi-VN" sz="2400" b="1" smtClean="0">
                <a:latin typeface="Times New Roman" pitchFamily="18" charset="0"/>
                <a:cs typeface="Times New Roman" pitchFamily="18" charset="0"/>
              </a:rPr>
              <a:t>:</a:t>
            </a:r>
            <a:endParaRPr lang="vi-VN" sz="2400" b="1">
              <a:latin typeface="Times New Roman" pitchFamily="18" charset="0"/>
              <a:cs typeface="Times New Roman" pitchFamily="18" charset="0"/>
            </a:endParaRPr>
          </a:p>
        </p:txBody>
      </p:sp>
      <p:sp>
        <p:nvSpPr>
          <p:cNvPr id="19"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1970598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 calcmode="lin" valueType="num">
                                      <p:cBhvr additive="base">
                                        <p:cTn id="7" dur="1000" fill="hold"/>
                                        <p:tgtEl>
                                          <p:spTgt spid="18">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18">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uild="allAtOnce"/>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21</a:t>
            </a:fld>
            <a:endParaRPr lang="en-US"/>
          </a:p>
        </p:txBody>
      </p:sp>
      <p:sp>
        <p:nvSpPr>
          <p:cNvPr id="12" name="Rounded Rectangle 5"/>
          <p:cNvSpPr/>
          <p:nvPr/>
        </p:nvSpPr>
        <p:spPr>
          <a:xfrm>
            <a:off x="2514600" y="1925188"/>
            <a:ext cx="3564328" cy="40934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2390" tIns="72390" rIns="72390" bIns="72390" numCol="1" spcCol="1270" anchor="ctr" anchorCtr="0">
            <a:spAutoFit/>
          </a:bodyPr>
          <a:lstStyle/>
          <a:p>
            <a:pPr lvl="0" algn="ctr" defTabSz="844550" rtl="0">
              <a:lnSpc>
                <a:spcPct val="90000"/>
              </a:lnSpc>
              <a:spcBef>
                <a:spcPct val="0"/>
              </a:spcBef>
              <a:spcAft>
                <a:spcPct val="35000"/>
              </a:spcAft>
            </a:pPr>
            <a:r>
              <a:rPr lang="vi-VN" sz="1900" b="1" i="1" kern="1200" smtClean="0"/>
              <a:t>3.6.5 Các yếu tố về thị trường</a:t>
            </a:r>
            <a:endParaRPr lang="en-US" sz="1900" kern="1200"/>
          </a:p>
        </p:txBody>
      </p:sp>
      <p:sp>
        <p:nvSpPr>
          <p:cNvPr id="10" name="Rounded Rectangle 8"/>
          <p:cNvSpPr/>
          <p:nvPr/>
        </p:nvSpPr>
        <p:spPr>
          <a:xfrm>
            <a:off x="2514600" y="3205168"/>
            <a:ext cx="3564328" cy="1461939"/>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2390" tIns="72390" rIns="72390" bIns="72390" numCol="1" spcCol="1270" anchor="ctr" anchorCtr="0">
            <a:spAutoFit/>
          </a:bodyPr>
          <a:lstStyle/>
          <a:p>
            <a:pPr lvl="0" algn="just" defTabSz="844550" rtl="0">
              <a:lnSpc>
                <a:spcPct val="90000"/>
              </a:lnSpc>
              <a:spcBef>
                <a:spcPct val="0"/>
              </a:spcBef>
              <a:spcAft>
                <a:spcPct val="35000"/>
              </a:spcAft>
            </a:pPr>
            <a:r>
              <a:rPr lang="vi-VN" sz="1900" kern="1200" smtClean="0"/>
              <a:t>Là các thông tin có liên quan đến cạnh tranh, thiết kế sản phẩm, sở thích của khách hàng và các khía cạnh khác của khách hàng.</a:t>
            </a:r>
            <a:endParaRPr lang="en-US" sz="1900" kern="1200"/>
          </a:p>
        </p:txBody>
      </p:sp>
      <p:sp>
        <p:nvSpPr>
          <p:cNvPr id="7" name="Rectangle 6"/>
          <p:cNvSpPr/>
          <p:nvPr/>
        </p:nvSpPr>
        <p:spPr>
          <a:xfrm>
            <a:off x="0" y="464691"/>
            <a:ext cx="9144000" cy="461665"/>
          </a:xfrm>
          <a:prstGeom prst="rect">
            <a:avLst/>
          </a:prstGeom>
        </p:spPr>
        <p:txBody>
          <a:bodyPr wrap="square">
            <a:spAutoFit/>
          </a:bodyPr>
          <a:lstStyle/>
          <a:p>
            <a:pPr algn="just"/>
            <a:r>
              <a:rPr lang="vi-VN" sz="2400" b="1">
                <a:latin typeface="Times New Roman" pitchFamily="18" charset="0"/>
                <a:cs typeface="Times New Roman" pitchFamily="18" charset="0"/>
              </a:rPr>
              <a:t>3. 6 CÁC TÍN HIỆU BIẾN ĐỘNG</a:t>
            </a:r>
            <a:r>
              <a:rPr lang="vi-VN" sz="2400" b="1" smtClean="0">
                <a:latin typeface="Times New Roman" pitchFamily="18" charset="0"/>
                <a:cs typeface="Times New Roman" pitchFamily="18" charset="0"/>
              </a:rPr>
              <a:t>:</a:t>
            </a:r>
            <a:endParaRPr lang="vi-VN" sz="2400" b="1">
              <a:latin typeface="Times New Roman" pitchFamily="18" charset="0"/>
              <a:cs typeface="Times New Roman" pitchFamily="18" charset="0"/>
            </a:endParaRPr>
          </a:p>
        </p:txBody>
      </p:sp>
      <p:sp>
        <p:nvSpPr>
          <p:cNvPr id="8"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cxnSp>
        <p:nvCxnSpPr>
          <p:cNvPr id="6" name="Straight Connector 5"/>
          <p:cNvCxnSpPr>
            <a:stCxn id="12" idx="2"/>
            <a:endCxn id="10" idx="0"/>
          </p:cNvCxnSpPr>
          <p:nvPr/>
        </p:nvCxnSpPr>
        <p:spPr>
          <a:xfrm>
            <a:off x="4296764" y="2334531"/>
            <a:ext cx="0" cy="870637"/>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6452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1000" fill="hold"/>
                                        <p:tgtEl>
                                          <p:spTgt spid="7">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22</a:t>
            </a:fld>
            <a:endParaRPr lang="en-US"/>
          </a:p>
        </p:txBody>
      </p:sp>
      <p:sp>
        <p:nvSpPr>
          <p:cNvPr id="26" name="Rectangle 25"/>
          <p:cNvSpPr/>
          <p:nvPr/>
        </p:nvSpPr>
        <p:spPr>
          <a:xfrm>
            <a:off x="0" y="464691"/>
            <a:ext cx="9144000" cy="4524315"/>
          </a:xfrm>
          <a:prstGeom prst="rect">
            <a:avLst/>
          </a:prstGeom>
        </p:spPr>
        <p:txBody>
          <a:bodyPr wrap="square">
            <a:spAutoFit/>
          </a:bodyPr>
          <a:lstStyle/>
          <a:p>
            <a:pPr algn="just"/>
            <a:r>
              <a:rPr lang="vi-VN" sz="2400" b="1">
                <a:latin typeface="Times New Roman" pitchFamily="18" charset="0"/>
                <a:cs typeface="Times New Roman" pitchFamily="18" charset="0"/>
              </a:rPr>
              <a:t>3.7 XÁC SUÂT THỐNG KÊ</a:t>
            </a:r>
          </a:p>
          <a:p>
            <a:pPr algn="just"/>
            <a:r>
              <a:rPr lang="vi-VN" sz="2400" b="1" smtClean="0">
                <a:latin typeface="Times New Roman" pitchFamily="18" charset="0"/>
                <a:cs typeface="Times New Roman" pitchFamily="18" charset="0"/>
              </a:rPr>
              <a:t>3.7.1 </a:t>
            </a:r>
            <a:r>
              <a:rPr lang="vi-VN" sz="2400" b="1">
                <a:latin typeface="Times New Roman" pitchFamily="18" charset="0"/>
                <a:cs typeface="Times New Roman" pitchFamily="18" charset="0"/>
              </a:rPr>
              <a:t>Khái niệm về xác suất:</a:t>
            </a:r>
          </a:p>
          <a:p>
            <a:pPr algn="just"/>
            <a:r>
              <a:rPr lang="vi-VN" sz="2400">
                <a:latin typeface="Times New Roman" pitchFamily="18" charset="0"/>
                <a:cs typeface="Times New Roman" pitchFamily="18" charset="0"/>
              </a:rPr>
              <a:t>Mọi biến cố ngẫu nhiên trong thực tế giống nhau ở chỗ sau phép thử chúng cũng có thể xảy ra cũng có thể không xảy ra, song khác nhau ở chỗ khả năng khách quan xuất hiện của mỗi biến cố lại khác nhau.</a:t>
            </a:r>
          </a:p>
          <a:p>
            <a:pPr algn="just"/>
            <a:r>
              <a:rPr lang="vi-VN" sz="2400">
                <a:latin typeface="Times New Roman" pitchFamily="18" charset="0"/>
                <a:cs typeface="Times New Roman" pitchFamily="18" charset="0"/>
              </a:rPr>
              <a:t>Ví dụ: mua một vé xổ số (phép thử)</a:t>
            </a:r>
          </a:p>
          <a:p>
            <a:pPr algn="just"/>
            <a:r>
              <a:rPr lang="vi-VN" sz="2400">
                <a:latin typeface="Times New Roman" pitchFamily="18" charset="0"/>
                <a:cs typeface="Times New Roman" pitchFamily="18" charset="0"/>
              </a:rPr>
              <a:t>Gọi A là biến cố "trúng giải", B là biến cố "trúng giải đặc biệt".</a:t>
            </a:r>
          </a:p>
          <a:p>
            <a:pPr algn="just"/>
            <a:r>
              <a:rPr lang="vi-VN" sz="2400">
                <a:latin typeface="Times New Roman" pitchFamily="18" charset="0"/>
                <a:cs typeface="Times New Roman" pitchFamily="18" charset="0"/>
              </a:rPr>
              <a:t>Rõ ràng khả năng khách quan xuất hiện biến cố A lớn hơn biến cố B. Như vậy ta thấy có khả năng định lượng đo lường khả năng khách quan xuất hiện một biến cố nào đó.</a:t>
            </a:r>
          </a:p>
          <a:p>
            <a:pPr algn="just"/>
            <a:r>
              <a:rPr lang="vi-VN" sz="2400">
                <a:latin typeface="Times New Roman" pitchFamily="18" charset="0"/>
                <a:cs typeface="Times New Roman" pitchFamily="18" charset="0"/>
              </a:rPr>
              <a:t>Vậy Con số đặc trưng cho khả năng xuất hiện khách quan của một biến cố A nào đó gọi là xác xuất của biến cố ấy</a:t>
            </a:r>
            <a:r>
              <a:rPr lang="vi-VN" sz="2400" smtClean="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3823513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
                                            <p:txEl>
                                              <p:pRg st="1" end="1"/>
                                            </p:txEl>
                                          </p:spTgt>
                                        </p:tgtEl>
                                        <p:attrNameLst>
                                          <p:attrName>style.visibility</p:attrName>
                                        </p:attrNameLst>
                                      </p:cBhvr>
                                      <p:to>
                                        <p:strVal val="visible"/>
                                      </p:to>
                                    </p:set>
                                    <p:anim calcmode="lin" valueType="num">
                                      <p:cBhvr additive="base">
                                        <p:cTn id="13" dur="1000" fill="hold"/>
                                        <p:tgtEl>
                                          <p:spTgt spid="26">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xEl>
                                              <p:pRg st="2" end="2"/>
                                            </p:txEl>
                                          </p:spTgt>
                                        </p:tgtEl>
                                        <p:attrNameLst>
                                          <p:attrName>style.visibility</p:attrName>
                                        </p:attrNameLst>
                                      </p:cBhvr>
                                      <p:to>
                                        <p:strVal val="visible"/>
                                      </p:to>
                                    </p:set>
                                    <p:anim calcmode="lin" valueType="num">
                                      <p:cBhvr additive="base">
                                        <p:cTn id="19" dur="1000" fill="hold"/>
                                        <p:tgtEl>
                                          <p:spTgt spid="26">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6">
                                            <p:txEl>
                                              <p:pRg st="3" end="3"/>
                                            </p:txEl>
                                          </p:spTgt>
                                        </p:tgtEl>
                                        <p:attrNameLst>
                                          <p:attrName>style.visibility</p:attrName>
                                        </p:attrNameLst>
                                      </p:cBhvr>
                                      <p:to>
                                        <p:strVal val="visible"/>
                                      </p:to>
                                    </p:set>
                                    <p:anim calcmode="lin" valueType="num">
                                      <p:cBhvr additive="base">
                                        <p:cTn id="25" dur="1000" fill="hold"/>
                                        <p:tgtEl>
                                          <p:spTgt spid="26">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2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6">
                                            <p:txEl>
                                              <p:pRg st="4" end="4"/>
                                            </p:txEl>
                                          </p:spTgt>
                                        </p:tgtEl>
                                        <p:attrNameLst>
                                          <p:attrName>style.visibility</p:attrName>
                                        </p:attrNameLst>
                                      </p:cBhvr>
                                      <p:to>
                                        <p:strVal val="visible"/>
                                      </p:to>
                                    </p:set>
                                    <p:anim calcmode="lin" valueType="num">
                                      <p:cBhvr additive="base">
                                        <p:cTn id="31" dur="1000" fill="hold"/>
                                        <p:tgtEl>
                                          <p:spTgt spid="26">
                                            <p:txEl>
                                              <p:pRg st="4" end="4"/>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2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6">
                                            <p:txEl>
                                              <p:pRg st="5" end="5"/>
                                            </p:txEl>
                                          </p:spTgt>
                                        </p:tgtEl>
                                        <p:attrNameLst>
                                          <p:attrName>style.visibility</p:attrName>
                                        </p:attrNameLst>
                                      </p:cBhvr>
                                      <p:to>
                                        <p:strVal val="visible"/>
                                      </p:to>
                                    </p:set>
                                    <p:anim calcmode="lin" valueType="num">
                                      <p:cBhvr additive="base">
                                        <p:cTn id="37" dur="1000" fill="hold"/>
                                        <p:tgtEl>
                                          <p:spTgt spid="26">
                                            <p:txEl>
                                              <p:pRg st="5" end="5"/>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2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6">
                                            <p:txEl>
                                              <p:pRg st="6" end="6"/>
                                            </p:txEl>
                                          </p:spTgt>
                                        </p:tgtEl>
                                        <p:attrNameLst>
                                          <p:attrName>style.visibility</p:attrName>
                                        </p:attrNameLst>
                                      </p:cBhvr>
                                      <p:to>
                                        <p:strVal val="visible"/>
                                      </p:to>
                                    </p:set>
                                    <p:anim calcmode="lin" valueType="num">
                                      <p:cBhvr additive="base">
                                        <p:cTn id="43" dur="1000" fill="hold"/>
                                        <p:tgtEl>
                                          <p:spTgt spid="26">
                                            <p:txEl>
                                              <p:pRg st="6" end="6"/>
                                            </p:tx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26">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23</a:t>
            </a:fld>
            <a:endParaRPr lang="en-US"/>
          </a:p>
        </p:txBody>
      </p:sp>
      <p:sp>
        <p:nvSpPr>
          <p:cNvPr id="26" name="Rectangle 25"/>
          <p:cNvSpPr/>
          <p:nvPr/>
        </p:nvSpPr>
        <p:spPr>
          <a:xfrm>
            <a:off x="0" y="464691"/>
            <a:ext cx="9144000" cy="5632311"/>
          </a:xfrm>
          <a:prstGeom prst="rect">
            <a:avLst/>
          </a:prstGeom>
        </p:spPr>
        <p:txBody>
          <a:bodyPr wrap="square">
            <a:spAutoFit/>
          </a:bodyPr>
          <a:lstStyle/>
          <a:p>
            <a:pPr algn="just"/>
            <a:r>
              <a:rPr lang="vi-VN" sz="2400" b="1">
                <a:latin typeface="Times New Roman" pitchFamily="18" charset="0"/>
                <a:cs typeface="Times New Roman" pitchFamily="18" charset="0"/>
              </a:rPr>
              <a:t>3.7 XÁC SUÂT THỐNG KÊ</a:t>
            </a:r>
          </a:p>
          <a:p>
            <a:pPr algn="just"/>
            <a:r>
              <a:rPr lang="vi-VN" sz="2400" b="1" smtClean="0">
                <a:latin typeface="Times New Roman" pitchFamily="18" charset="0"/>
                <a:cs typeface="Times New Roman" pitchFamily="18" charset="0"/>
              </a:rPr>
              <a:t>3.7.2 </a:t>
            </a:r>
            <a:r>
              <a:rPr lang="vi-VN" sz="2400" b="1">
                <a:latin typeface="Times New Roman" pitchFamily="18" charset="0"/>
                <a:cs typeface="Times New Roman" pitchFamily="18" charset="0"/>
              </a:rPr>
              <a:t>Quy luật xác suất thống kê</a:t>
            </a:r>
          </a:p>
          <a:p>
            <a:pPr algn="just"/>
            <a:r>
              <a:rPr lang="vi-VN" sz="2400" b="1" i="1">
                <a:latin typeface="Times New Roman" pitchFamily="18" charset="0"/>
                <a:cs typeface="Times New Roman" pitchFamily="18" charset="0"/>
              </a:rPr>
              <a:t>a. Một số công thức giải tích tổ hợp:</a:t>
            </a:r>
          </a:p>
          <a:p>
            <a:pPr algn="just"/>
            <a:r>
              <a:rPr lang="vi-VN" sz="2400">
                <a:latin typeface="Times New Roman" pitchFamily="18" charset="0"/>
                <a:cs typeface="Times New Roman" pitchFamily="18" charset="0"/>
              </a:rPr>
              <a:t>- Quy tắc cộng: Nếu một công việc chia làm k trường hợp để thực hiện, trường hợp 1 có n</a:t>
            </a:r>
            <a:r>
              <a:rPr lang="vi-VN" sz="2400" baseline="-25000">
                <a:latin typeface="Times New Roman" pitchFamily="18" charset="0"/>
                <a:cs typeface="Times New Roman" pitchFamily="18" charset="0"/>
              </a:rPr>
              <a:t>1</a:t>
            </a:r>
            <a:r>
              <a:rPr lang="vi-VN" sz="2400">
                <a:latin typeface="Times New Roman" pitchFamily="18" charset="0"/>
                <a:cs typeface="Times New Roman" pitchFamily="18" charset="0"/>
              </a:rPr>
              <a:t> cách để thực hiện xong công việc, trường hợp 2 có n</a:t>
            </a:r>
            <a:r>
              <a:rPr lang="vi-VN" sz="2400" baseline="-25000">
                <a:latin typeface="Times New Roman" pitchFamily="18" charset="0"/>
                <a:cs typeface="Times New Roman" pitchFamily="18" charset="0"/>
              </a:rPr>
              <a:t>2</a:t>
            </a:r>
            <a:r>
              <a:rPr lang="vi-VN" sz="2400">
                <a:latin typeface="Times New Roman" pitchFamily="18" charset="0"/>
                <a:cs typeface="Times New Roman" pitchFamily="18" charset="0"/>
              </a:rPr>
              <a:t> cách thực hiện xong công việc,... trường hợp k có n</a:t>
            </a:r>
            <a:r>
              <a:rPr lang="vi-VN" sz="2400" baseline="-25000">
                <a:latin typeface="Times New Roman" pitchFamily="18" charset="0"/>
                <a:cs typeface="Times New Roman" pitchFamily="18" charset="0"/>
              </a:rPr>
              <a:t>k</a:t>
            </a:r>
            <a:r>
              <a:rPr lang="vi-VN" sz="2400">
                <a:latin typeface="Times New Roman" pitchFamily="18" charset="0"/>
                <a:cs typeface="Times New Roman" pitchFamily="18" charset="0"/>
              </a:rPr>
              <a:t> cách thực hiện xong công việc, các cách không trùng nhau thì có n</a:t>
            </a:r>
            <a:r>
              <a:rPr lang="vi-VN" sz="2400" baseline="-25000">
                <a:latin typeface="Times New Roman" pitchFamily="18" charset="0"/>
                <a:cs typeface="Times New Roman" pitchFamily="18" charset="0"/>
              </a:rPr>
              <a:t>1</a:t>
            </a:r>
            <a:r>
              <a:rPr lang="vi-VN" sz="2400">
                <a:latin typeface="Times New Roman" pitchFamily="18" charset="0"/>
                <a:cs typeface="Times New Roman" pitchFamily="18" charset="0"/>
              </a:rPr>
              <a:t> + n</a:t>
            </a:r>
            <a:r>
              <a:rPr lang="vi-VN" sz="2400" baseline="-25000">
                <a:latin typeface="Times New Roman" pitchFamily="18" charset="0"/>
                <a:cs typeface="Times New Roman" pitchFamily="18" charset="0"/>
              </a:rPr>
              <a:t>2</a:t>
            </a:r>
            <a:r>
              <a:rPr lang="vi-VN" sz="2400">
                <a:latin typeface="Times New Roman" pitchFamily="18" charset="0"/>
                <a:cs typeface="Times New Roman" pitchFamily="18" charset="0"/>
              </a:rPr>
              <a:t> + ...+ n</a:t>
            </a:r>
            <a:r>
              <a:rPr lang="vi-VN" sz="2400" baseline="-25000">
                <a:latin typeface="Times New Roman" pitchFamily="18" charset="0"/>
                <a:cs typeface="Times New Roman" pitchFamily="18" charset="0"/>
              </a:rPr>
              <a:t>k</a:t>
            </a:r>
            <a:r>
              <a:rPr lang="vi-VN" sz="2400">
                <a:latin typeface="Times New Roman" pitchFamily="18" charset="0"/>
                <a:cs typeface="Times New Roman" pitchFamily="18" charset="0"/>
              </a:rPr>
              <a:t> cách thực hiên xong công việc.</a:t>
            </a:r>
          </a:p>
          <a:p>
            <a:pPr algn="just"/>
            <a:r>
              <a:rPr lang="vi-VN" sz="2400">
                <a:latin typeface="Times New Roman" pitchFamily="18" charset="0"/>
                <a:cs typeface="Times New Roman" pitchFamily="18" charset="0"/>
              </a:rPr>
              <a:t>- Quy tắc nhân: Nếu một công việc được chia làm k giai đoạn, giai đoạn 1 có n</a:t>
            </a:r>
            <a:r>
              <a:rPr lang="vi-VN" sz="2400" baseline="-25000">
                <a:latin typeface="Times New Roman" pitchFamily="18" charset="0"/>
                <a:cs typeface="Times New Roman" pitchFamily="18" charset="0"/>
              </a:rPr>
              <a:t>1</a:t>
            </a:r>
            <a:r>
              <a:rPr lang="vi-VN" sz="2400">
                <a:latin typeface="Times New Roman" pitchFamily="18" charset="0"/>
                <a:cs typeface="Times New Roman" pitchFamily="18" charset="0"/>
              </a:rPr>
              <a:t> cách thực hiện xong công việc. Giai đoạn 2 có n</a:t>
            </a:r>
            <a:r>
              <a:rPr lang="vi-VN" sz="2400" baseline="-25000">
                <a:latin typeface="Times New Roman" pitchFamily="18" charset="0"/>
                <a:cs typeface="Times New Roman" pitchFamily="18" charset="0"/>
              </a:rPr>
              <a:t>2</a:t>
            </a:r>
            <a:r>
              <a:rPr lang="vi-VN" sz="2400">
                <a:latin typeface="Times New Roman" pitchFamily="18" charset="0"/>
                <a:cs typeface="Times New Roman" pitchFamily="18" charset="0"/>
              </a:rPr>
              <a:t> cách thực hiện xong công việc,..., giai đoạn k có n</a:t>
            </a:r>
            <a:r>
              <a:rPr lang="vi-VN" sz="2400" baseline="-25000">
                <a:latin typeface="Times New Roman" pitchFamily="18" charset="0"/>
                <a:cs typeface="Times New Roman" pitchFamily="18" charset="0"/>
              </a:rPr>
              <a:t>k</a:t>
            </a:r>
            <a:r>
              <a:rPr lang="vi-VN" sz="2400">
                <a:latin typeface="Times New Roman" pitchFamily="18" charset="0"/>
                <a:cs typeface="Times New Roman" pitchFamily="18" charset="0"/>
              </a:rPr>
              <a:t> cách thực hiện xong công việc, thì có n</a:t>
            </a:r>
            <a:r>
              <a:rPr lang="vi-VN" sz="2400" baseline="-25000">
                <a:latin typeface="Times New Roman" pitchFamily="18" charset="0"/>
                <a:cs typeface="Times New Roman" pitchFamily="18" charset="0"/>
              </a:rPr>
              <a:t>1</a:t>
            </a:r>
            <a:r>
              <a:rPr lang="vi-VN" sz="2400">
                <a:latin typeface="Times New Roman" pitchFamily="18" charset="0"/>
                <a:cs typeface="Times New Roman" pitchFamily="18" charset="0"/>
              </a:rPr>
              <a:t>.n</a:t>
            </a:r>
            <a:r>
              <a:rPr lang="vi-VN" sz="2400" baseline="-25000">
                <a:latin typeface="Times New Roman" pitchFamily="18" charset="0"/>
                <a:cs typeface="Times New Roman" pitchFamily="18" charset="0"/>
              </a:rPr>
              <a:t>2</a:t>
            </a:r>
            <a:r>
              <a:rPr lang="vi-VN" sz="2400">
                <a:latin typeface="Times New Roman" pitchFamily="18" charset="0"/>
                <a:cs typeface="Times New Roman" pitchFamily="18" charset="0"/>
              </a:rPr>
              <a:t>...n</a:t>
            </a:r>
            <a:r>
              <a:rPr lang="vi-VN" sz="2400" baseline="-25000">
                <a:latin typeface="Times New Roman" pitchFamily="18" charset="0"/>
                <a:cs typeface="Times New Roman" pitchFamily="18" charset="0"/>
              </a:rPr>
              <a:t>k</a:t>
            </a:r>
            <a:r>
              <a:rPr lang="vi-VN" sz="2400">
                <a:latin typeface="Times New Roman" pitchFamily="18" charset="0"/>
                <a:cs typeface="Times New Roman" pitchFamily="18" charset="0"/>
              </a:rPr>
              <a:t> cách thực hiện xong công việc.</a:t>
            </a:r>
          </a:p>
          <a:p>
            <a:pPr algn="just"/>
            <a:r>
              <a:rPr lang="vi-VN" sz="2400">
                <a:latin typeface="Times New Roman" pitchFamily="18" charset="0"/>
                <a:cs typeface="Times New Roman" pitchFamily="18" charset="0"/>
              </a:rPr>
              <a:t>- Hoán vị</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Một </a:t>
            </a:r>
            <a:r>
              <a:rPr lang="vi-VN" sz="2400">
                <a:latin typeface="Times New Roman" pitchFamily="18" charset="0"/>
                <a:cs typeface="Times New Roman" pitchFamily="18" charset="0"/>
              </a:rPr>
              <a:t>hoán vị từ n phần tử là một bộ có thể kể thứ tự gồm n phần tử khác nhau đã cho.</a:t>
            </a:r>
          </a:p>
          <a:p>
            <a:pPr algn="just"/>
            <a:r>
              <a:rPr lang="vi-VN" sz="2400">
                <a:latin typeface="Times New Roman" pitchFamily="18" charset="0"/>
                <a:cs typeface="Times New Roman" pitchFamily="18" charset="0"/>
              </a:rPr>
              <a:t>Số hoán vị n phần tử ký hiệu là P</a:t>
            </a:r>
            <a:r>
              <a:rPr lang="vi-VN" sz="2400" baseline="-25000">
                <a:latin typeface="Times New Roman" pitchFamily="18" charset="0"/>
                <a:cs typeface="Times New Roman" pitchFamily="18" charset="0"/>
              </a:rPr>
              <a:t>n</a:t>
            </a:r>
            <a:r>
              <a:rPr lang="vi-VN" sz="2400">
                <a:latin typeface="Times New Roman" pitchFamily="18" charset="0"/>
                <a:cs typeface="Times New Roman" pitchFamily="18" charset="0"/>
              </a:rPr>
              <a:t> </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Công </a:t>
            </a:r>
            <a:r>
              <a:rPr lang="vi-VN" sz="2400">
                <a:latin typeface="Times New Roman" pitchFamily="18" charset="0"/>
                <a:cs typeface="Times New Roman" pitchFamily="18" charset="0"/>
              </a:rPr>
              <a:t>thức tính: P</a:t>
            </a:r>
            <a:r>
              <a:rPr lang="vi-VN" sz="2400" baseline="-25000">
                <a:latin typeface="Times New Roman" pitchFamily="18" charset="0"/>
                <a:cs typeface="Times New Roman" pitchFamily="18" charset="0"/>
              </a:rPr>
              <a:t>n</a:t>
            </a:r>
            <a:r>
              <a:rPr lang="vi-VN" sz="2400">
                <a:latin typeface="Times New Roman" pitchFamily="18" charset="0"/>
                <a:cs typeface="Times New Roman" pitchFamily="18" charset="0"/>
              </a:rPr>
              <a:t> = n</a:t>
            </a:r>
            <a:r>
              <a:rPr lang="vi-VN" sz="2400" smtClean="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4163801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
                                            <p:txEl>
                                              <p:pRg st="1" end="1"/>
                                            </p:txEl>
                                          </p:spTgt>
                                        </p:tgtEl>
                                        <p:attrNameLst>
                                          <p:attrName>style.visibility</p:attrName>
                                        </p:attrNameLst>
                                      </p:cBhvr>
                                      <p:to>
                                        <p:strVal val="visible"/>
                                      </p:to>
                                    </p:set>
                                    <p:anim calcmode="lin" valueType="num">
                                      <p:cBhvr additive="base">
                                        <p:cTn id="13" dur="1000" fill="hold"/>
                                        <p:tgtEl>
                                          <p:spTgt spid="26">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xEl>
                                              <p:pRg st="2" end="2"/>
                                            </p:txEl>
                                          </p:spTgt>
                                        </p:tgtEl>
                                        <p:attrNameLst>
                                          <p:attrName>style.visibility</p:attrName>
                                        </p:attrNameLst>
                                      </p:cBhvr>
                                      <p:to>
                                        <p:strVal val="visible"/>
                                      </p:to>
                                    </p:set>
                                    <p:anim calcmode="lin" valueType="num">
                                      <p:cBhvr additive="base">
                                        <p:cTn id="19" dur="1000" fill="hold"/>
                                        <p:tgtEl>
                                          <p:spTgt spid="26">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6">
                                            <p:txEl>
                                              <p:pRg st="3" end="3"/>
                                            </p:txEl>
                                          </p:spTgt>
                                        </p:tgtEl>
                                        <p:attrNameLst>
                                          <p:attrName>style.visibility</p:attrName>
                                        </p:attrNameLst>
                                      </p:cBhvr>
                                      <p:to>
                                        <p:strVal val="visible"/>
                                      </p:to>
                                    </p:set>
                                    <p:anim calcmode="lin" valueType="num">
                                      <p:cBhvr additive="base">
                                        <p:cTn id="25" dur="1000" fill="hold"/>
                                        <p:tgtEl>
                                          <p:spTgt spid="26">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2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6">
                                            <p:txEl>
                                              <p:pRg st="4" end="4"/>
                                            </p:txEl>
                                          </p:spTgt>
                                        </p:tgtEl>
                                        <p:attrNameLst>
                                          <p:attrName>style.visibility</p:attrName>
                                        </p:attrNameLst>
                                      </p:cBhvr>
                                      <p:to>
                                        <p:strVal val="visible"/>
                                      </p:to>
                                    </p:set>
                                    <p:anim calcmode="lin" valueType="num">
                                      <p:cBhvr additive="base">
                                        <p:cTn id="31" dur="1000" fill="hold"/>
                                        <p:tgtEl>
                                          <p:spTgt spid="26">
                                            <p:txEl>
                                              <p:pRg st="4" end="4"/>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2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6">
                                            <p:txEl>
                                              <p:pRg st="5" end="5"/>
                                            </p:txEl>
                                          </p:spTgt>
                                        </p:tgtEl>
                                        <p:attrNameLst>
                                          <p:attrName>style.visibility</p:attrName>
                                        </p:attrNameLst>
                                      </p:cBhvr>
                                      <p:to>
                                        <p:strVal val="visible"/>
                                      </p:to>
                                    </p:set>
                                    <p:anim calcmode="lin" valueType="num">
                                      <p:cBhvr additive="base">
                                        <p:cTn id="37" dur="1000" fill="hold"/>
                                        <p:tgtEl>
                                          <p:spTgt spid="26">
                                            <p:txEl>
                                              <p:pRg st="5" end="5"/>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2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6">
                                            <p:txEl>
                                              <p:pRg st="6" end="6"/>
                                            </p:txEl>
                                          </p:spTgt>
                                        </p:tgtEl>
                                        <p:attrNameLst>
                                          <p:attrName>style.visibility</p:attrName>
                                        </p:attrNameLst>
                                      </p:cBhvr>
                                      <p:to>
                                        <p:strVal val="visible"/>
                                      </p:to>
                                    </p:set>
                                    <p:anim calcmode="lin" valueType="num">
                                      <p:cBhvr additive="base">
                                        <p:cTn id="43" dur="1000" fill="hold"/>
                                        <p:tgtEl>
                                          <p:spTgt spid="26">
                                            <p:txEl>
                                              <p:pRg st="6" end="6"/>
                                            </p:tx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26">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24</a:t>
            </a:fld>
            <a:endParaRPr lang="en-US"/>
          </a:p>
        </p:txBody>
      </p:sp>
      <p:sp>
        <p:nvSpPr>
          <p:cNvPr id="26" name="Rectangle 25"/>
          <p:cNvSpPr/>
          <p:nvPr/>
        </p:nvSpPr>
        <p:spPr>
          <a:xfrm>
            <a:off x="0" y="464691"/>
            <a:ext cx="9144000" cy="6001643"/>
          </a:xfrm>
          <a:prstGeom prst="rect">
            <a:avLst/>
          </a:prstGeom>
        </p:spPr>
        <p:txBody>
          <a:bodyPr wrap="square">
            <a:spAutoFit/>
          </a:bodyPr>
          <a:lstStyle/>
          <a:p>
            <a:pPr algn="just"/>
            <a:r>
              <a:rPr lang="vi-VN" sz="2400" b="1">
                <a:latin typeface="Times New Roman" pitchFamily="18" charset="0"/>
                <a:cs typeface="Times New Roman" pitchFamily="18" charset="0"/>
              </a:rPr>
              <a:t>3.7 XÁC SUÂT THỐNG KÊ</a:t>
            </a:r>
          </a:p>
          <a:p>
            <a:pPr algn="just"/>
            <a:r>
              <a:rPr lang="vi-VN" sz="2400" b="1" smtClean="0">
                <a:latin typeface="Times New Roman" pitchFamily="18" charset="0"/>
                <a:cs typeface="Times New Roman" pitchFamily="18" charset="0"/>
              </a:rPr>
              <a:t>3.7.2 </a:t>
            </a:r>
            <a:r>
              <a:rPr lang="vi-VN" sz="2400" b="1">
                <a:latin typeface="Times New Roman" pitchFamily="18" charset="0"/>
                <a:cs typeface="Times New Roman" pitchFamily="18" charset="0"/>
              </a:rPr>
              <a:t>Quy luật xác suất thống kê</a:t>
            </a:r>
          </a:p>
          <a:p>
            <a:pPr algn="just"/>
            <a:r>
              <a:rPr lang="vi-VN" sz="2400" b="1" i="1">
                <a:latin typeface="Times New Roman" pitchFamily="18" charset="0"/>
                <a:cs typeface="Times New Roman" pitchFamily="18" charset="0"/>
              </a:rPr>
              <a:t>a. Một số công thức giải tích tổ hợp:</a:t>
            </a:r>
          </a:p>
          <a:p>
            <a:pPr algn="just"/>
            <a:r>
              <a:rPr lang="vi-VN" sz="2400" smtClean="0">
                <a:latin typeface="Times New Roman" pitchFamily="18" charset="0"/>
                <a:cs typeface="Times New Roman" pitchFamily="18" charset="0"/>
              </a:rPr>
              <a:t>Ví </a:t>
            </a:r>
            <a:r>
              <a:rPr lang="vi-VN" sz="2400">
                <a:latin typeface="Times New Roman" pitchFamily="18" charset="0"/>
                <a:cs typeface="Times New Roman" pitchFamily="18" charset="0"/>
              </a:rPr>
              <a:t>dụ: có 4 sinh viên và 4 cái ghế </a:t>
            </a:r>
            <a:r>
              <a:rPr lang="vi-VN" sz="2400" smtClean="0">
                <a:latin typeface="Times New Roman" pitchFamily="18" charset="0"/>
                <a:cs typeface="Times New Roman" pitchFamily="18" charset="0"/>
              </a:rPr>
              <a:t>sắp </a:t>
            </a:r>
            <a:r>
              <a:rPr lang="vi-VN" sz="2400">
                <a:latin typeface="Times New Roman" pitchFamily="18" charset="0"/>
                <a:cs typeface="Times New Roman" pitchFamily="18" charset="0"/>
              </a:rPr>
              <a:t>xếp theo một hàng ngang, sắp xếp mỗi sinh viên ngồi một ghế, có bao nhiêu cách sắp xếp khác nhau.</a:t>
            </a:r>
          </a:p>
          <a:p>
            <a:pPr algn="just"/>
            <a:r>
              <a:rPr lang="vi-VN" sz="2400">
                <a:latin typeface="Times New Roman" pitchFamily="18" charset="0"/>
                <a:cs typeface="Times New Roman" pitchFamily="18" charset="0"/>
              </a:rPr>
              <a:t>Giải: ta thấy kiểu sắp xếp là hoán vị của 4 phần tử, số cách sắp xếp chỗ ngồi là</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P</a:t>
            </a:r>
            <a:r>
              <a:rPr lang="vi-VN" sz="2400" baseline="-25000" smtClean="0">
                <a:latin typeface="Times New Roman" pitchFamily="18" charset="0"/>
                <a:cs typeface="Times New Roman" pitchFamily="18" charset="0"/>
              </a:rPr>
              <a:t>n</a:t>
            </a:r>
            <a:r>
              <a:rPr lang="vi-VN" sz="2400" smtClean="0">
                <a:latin typeface="Times New Roman" pitchFamily="18" charset="0"/>
                <a:cs typeface="Times New Roman" pitchFamily="18" charset="0"/>
              </a:rPr>
              <a:t> </a:t>
            </a:r>
            <a:r>
              <a:rPr lang="vi-VN" sz="2400">
                <a:latin typeface="Times New Roman" pitchFamily="18" charset="0"/>
                <a:cs typeface="Times New Roman" pitchFamily="18" charset="0"/>
              </a:rPr>
              <a:t>= 4!</a:t>
            </a:r>
          </a:p>
          <a:p>
            <a:pPr algn="just"/>
            <a:r>
              <a:rPr lang="vi-VN" sz="2400" b="1" i="1">
                <a:latin typeface="Times New Roman" pitchFamily="18" charset="0"/>
                <a:cs typeface="Times New Roman" pitchFamily="18" charset="0"/>
              </a:rPr>
              <a:t>b. Các định nghĩa xác suất:</a:t>
            </a:r>
          </a:p>
          <a:p>
            <a:pPr algn="just"/>
            <a:r>
              <a:rPr lang="vi-VN" sz="2400" smtClean="0">
                <a:latin typeface="Times New Roman" pitchFamily="18" charset="0"/>
                <a:cs typeface="Times New Roman" pitchFamily="18" charset="0"/>
              </a:rPr>
              <a:t>Ta </a:t>
            </a:r>
            <a:r>
              <a:rPr lang="vi-VN" sz="2400">
                <a:latin typeface="Times New Roman" pitchFamily="18" charset="0"/>
                <a:cs typeface="Times New Roman" pitchFamily="18" charset="0"/>
              </a:rPr>
              <a:t>gọi các trường hợp đồng khả năng là các trường hợp mà khả năng xảy ra của chúng là ngang bằng nhau.</a:t>
            </a:r>
          </a:p>
          <a:p>
            <a:pPr algn="just"/>
            <a:r>
              <a:rPr lang="vi-VN" sz="2400">
                <a:latin typeface="Times New Roman" pitchFamily="18" charset="0"/>
                <a:cs typeface="Times New Roman" pitchFamily="18" charset="0"/>
              </a:rPr>
              <a:t>Ta gọi một trường hợp là thuận lợi cho biến cố A, nếu trường hợp này xảy ra thì A xảy ra.</a:t>
            </a:r>
          </a:p>
          <a:p>
            <a:pPr algn="just"/>
            <a:r>
              <a:rPr lang="vi-VN" sz="2400">
                <a:latin typeface="Times New Roman" pitchFamily="18" charset="0"/>
                <a:cs typeface="Times New Roman" pitchFamily="18" charset="0"/>
              </a:rPr>
              <a:t>Giả sử có tất cả n(</a:t>
            </a:r>
            <a:r>
              <a:rPr lang="el-GR" sz="2400">
                <a:latin typeface="Times New Roman" pitchFamily="18" charset="0"/>
                <a:cs typeface="Times New Roman" pitchFamily="18" charset="0"/>
              </a:rPr>
              <a:t>Ω) </a:t>
            </a:r>
            <a:r>
              <a:rPr lang="vi-VN" sz="2400">
                <a:latin typeface="Times New Roman" pitchFamily="18" charset="0"/>
                <a:cs typeface="Times New Roman" pitchFamily="18" charset="0"/>
              </a:rPr>
              <a:t>trường hợp đồng khả năng, trong số đó có n(A) trường hợp thuận lợi cho biến cố A. Khi đó ta có xác suất biến cố A là: P(A)=n(A)/n(</a:t>
            </a:r>
            <a:r>
              <a:rPr lang="el-GR" sz="2400">
                <a:latin typeface="Times New Roman" pitchFamily="18" charset="0"/>
                <a:cs typeface="Times New Roman" pitchFamily="18" charset="0"/>
              </a:rPr>
              <a:t>Ω) </a:t>
            </a:r>
          </a:p>
          <a:p>
            <a:pPr algn="just"/>
            <a:r>
              <a:rPr lang="vi-VN" sz="2400">
                <a:latin typeface="Times New Roman" pitchFamily="18" charset="0"/>
                <a:cs typeface="Times New Roman" pitchFamily="18" charset="0"/>
              </a:rPr>
              <a:t>Như vậy, xác suất của biến cố là tỷ số về khả năng biến cố đó xuất hiện</a:t>
            </a:r>
            <a:r>
              <a:rPr lang="vi-VN" sz="2400" smtClean="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1236070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
                                            <p:txEl>
                                              <p:pRg st="1" end="1"/>
                                            </p:txEl>
                                          </p:spTgt>
                                        </p:tgtEl>
                                        <p:attrNameLst>
                                          <p:attrName>style.visibility</p:attrName>
                                        </p:attrNameLst>
                                      </p:cBhvr>
                                      <p:to>
                                        <p:strVal val="visible"/>
                                      </p:to>
                                    </p:set>
                                    <p:anim calcmode="lin" valueType="num">
                                      <p:cBhvr additive="base">
                                        <p:cTn id="13" dur="1000" fill="hold"/>
                                        <p:tgtEl>
                                          <p:spTgt spid="26">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xEl>
                                              <p:pRg st="2" end="2"/>
                                            </p:txEl>
                                          </p:spTgt>
                                        </p:tgtEl>
                                        <p:attrNameLst>
                                          <p:attrName>style.visibility</p:attrName>
                                        </p:attrNameLst>
                                      </p:cBhvr>
                                      <p:to>
                                        <p:strVal val="visible"/>
                                      </p:to>
                                    </p:set>
                                    <p:anim calcmode="lin" valueType="num">
                                      <p:cBhvr additive="base">
                                        <p:cTn id="19" dur="1000" fill="hold"/>
                                        <p:tgtEl>
                                          <p:spTgt spid="26">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6">
                                            <p:txEl>
                                              <p:pRg st="3" end="3"/>
                                            </p:txEl>
                                          </p:spTgt>
                                        </p:tgtEl>
                                        <p:attrNameLst>
                                          <p:attrName>style.visibility</p:attrName>
                                        </p:attrNameLst>
                                      </p:cBhvr>
                                      <p:to>
                                        <p:strVal val="visible"/>
                                      </p:to>
                                    </p:set>
                                    <p:anim calcmode="lin" valueType="num">
                                      <p:cBhvr additive="base">
                                        <p:cTn id="25" dur="1000" fill="hold"/>
                                        <p:tgtEl>
                                          <p:spTgt spid="26">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2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6">
                                            <p:txEl>
                                              <p:pRg st="4" end="4"/>
                                            </p:txEl>
                                          </p:spTgt>
                                        </p:tgtEl>
                                        <p:attrNameLst>
                                          <p:attrName>style.visibility</p:attrName>
                                        </p:attrNameLst>
                                      </p:cBhvr>
                                      <p:to>
                                        <p:strVal val="visible"/>
                                      </p:to>
                                    </p:set>
                                    <p:anim calcmode="lin" valueType="num">
                                      <p:cBhvr additive="base">
                                        <p:cTn id="31" dur="1000" fill="hold"/>
                                        <p:tgtEl>
                                          <p:spTgt spid="26">
                                            <p:txEl>
                                              <p:pRg st="4" end="4"/>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2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6">
                                            <p:txEl>
                                              <p:pRg st="5" end="5"/>
                                            </p:txEl>
                                          </p:spTgt>
                                        </p:tgtEl>
                                        <p:attrNameLst>
                                          <p:attrName>style.visibility</p:attrName>
                                        </p:attrNameLst>
                                      </p:cBhvr>
                                      <p:to>
                                        <p:strVal val="visible"/>
                                      </p:to>
                                    </p:set>
                                    <p:anim calcmode="lin" valueType="num">
                                      <p:cBhvr additive="base">
                                        <p:cTn id="37" dur="1000" fill="hold"/>
                                        <p:tgtEl>
                                          <p:spTgt spid="26">
                                            <p:txEl>
                                              <p:pRg st="5" end="5"/>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2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6">
                                            <p:txEl>
                                              <p:pRg st="6" end="6"/>
                                            </p:txEl>
                                          </p:spTgt>
                                        </p:tgtEl>
                                        <p:attrNameLst>
                                          <p:attrName>style.visibility</p:attrName>
                                        </p:attrNameLst>
                                      </p:cBhvr>
                                      <p:to>
                                        <p:strVal val="visible"/>
                                      </p:to>
                                    </p:set>
                                    <p:anim calcmode="lin" valueType="num">
                                      <p:cBhvr additive="base">
                                        <p:cTn id="43" dur="1000" fill="hold"/>
                                        <p:tgtEl>
                                          <p:spTgt spid="26">
                                            <p:txEl>
                                              <p:pRg st="6" end="6"/>
                                            </p:tx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2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6">
                                            <p:txEl>
                                              <p:pRg st="7" end="7"/>
                                            </p:txEl>
                                          </p:spTgt>
                                        </p:tgtEl>
                                        <p:attrNameLst>
                                          <p:attrName>style.visibility</p:attrName>
                                        </p:attrNameLst>
                                      </p:cBhvr>
                                      <p:to>
                                        <p:strVal val="visible"/>
                                      </p:to>
                                    </p:set>
                                    <p:anim calcmode="lin" valueType="num">
                                      <p:cBhvr additive="base">
                                        <p:cTn id="49" dur="1000" fill="hold"/>
                                        <p:tgtEl>
                                          <p:spTgt spid="26">
                                            <p:txEl>
                                              <p:pRg st="7" end="7"/>
                                            </p:txEl>
                                          </p:spTgt>
                                        </p:tgtEl>
                                        <p:attrNameLst>
                                          <p:attrName>ppt_x</p:attrName>
                                        </p:attrNameLst>
                                      </p:cBhvr>
                                      <p:tavLst>
                                        <p:tav tm="0">
                                          <p:val>
                                            <p:strVal val="0-#ppt_w/2"/>
                                          </p:val>
                                        </p:tav>
                                        <p:tav tm="100000">
                                          <p:val>
                                            <p:strVal val="#ppt_x"/>
                                          </p:val>
                                        </p:tav>
                                      </p:tavLst>
                                    </p:anim>
                                    <p:anim calcmode="lin" valueType="num">
                                      <p:cBhvr additive="base">
                                        <p:cTn id="50" dur="1000" fill="hold"/>
                                        <p:tgtEl>
                                          <p:spTgt spid="2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26">
                                            <p:txEl>
                                              <p:pRg st="8" end="8"/>
                                            </p:txEl>
                                          </p:spTgt>
                                        </p:tgtEl>
                                        <p:attrNameLst>
                                          <p:attrName>style.visibility</p:attrName>
                                        </p:attrNameLst>
                                      </p:cBhvr>
                                      <p:to>
                                        <p:strVal val="visible"/>
                                      </p:to>
                                    </p:set>
                                    <p:anim calcmode="lin" valueType="num">
                                      <p:cBhvr additive="base">
                                        <p:cTn id="55" dur="1000" fill="hold"/>
                                        <p:tgtEl>
                                          <p:spTgt spid="26">
                                            <p:txEl>
                                              <p:pRg st="8" end="8"/>
                                            </p:txEl>
                                          </p:spTgt>
                                        </p:tgtEl>
                                        <p:attrNameLst>
                                          <p:attrName>ppt_x</p:attrName>
                                        </p:attrNameLst>
                                      </p:cBhvr>
                                      <p:tavLst>
                                        <p:tav tm="0">
                                          <p:val>
                                            <p:strVal val="0-#ppt_w/2"/>
                                          </p:val>
                                        </p:tav>
                                        <p:tav tm="100000">
                                          <p:val>
                                            <p:strVal val="#ppt_x"/>
                                          </p:val>
                                        </p:tav>
                                      </p:tavLst>
                                    </p:anim>
                                    <p:anim calcmode="lin" valueType="num">
                                      <p:cBhvr additive="base">
                                        <p:cTn id="56" dur="1000" fill="hold"/>
                                        <p:tgtEl>
                                          <p:spTgt spid="26">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6">
                                            <p:txEl>
                                              <p:pRg st="9" end="9"/>
                                            </p:txEl>
                                          </p:spTgt>
                                        </p:tgtEl>
                                        <p:attrNameLst>
                                          <p:attrName>style.visibility</p:attrName>
                                        </p:attrNameLst>
                                      </p:cBhvr>
                                      <p:to>
                                        <p:strVal val="visible"/>
                                      </p:to>
                                    </p:set>
                                    <p:anim calcmode="lin" valueType="num">
                                      <p:cBhvr additive="base">
                                        <p:cTn id="61" dur="1000" fill="hold"/>
                                        <p:tgtEl>
                                          <p:spTgt spid="26">
                                            <p:txEl>
                                              <p:pRg st="9" end="9"/>
                                            </p:txEl>
                                          </p:spTgt>
                                        </p:tgtEl>
                                        <p:attrNameLst>
                                          <p:attrName>ppt_x</p:attrName>
                                        </p:attrNameLst>
                                      </p:cBhvr>
                                      <p:tavLst>
                                        <p:tav tm="0">
                                          <p:val>
                                            <p:strVal val="0-#ppt_w/2"/>
                                          </p:val>
                                        </p:tav>
                                        <p:tav tm="100000">
                                          <p:val>
                                            <p:strVal val="#ppt_x"/>
                                          </p:val>
                                        </p:tav>
                                      </p:tavLst>
                                    </p:anim>
                                    <p:anim calcmode="lin" valueType="num">
                                      <p:cBhvr additive="base">
                                        <p:cTn id="62" dur="1000" fill="hold"/>
                                        <p:tgtEl>
                                          <p:spTgt spid="26">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25</a:t>
            </a:fld>
            <a:endParaRPr lang="en-US"/>
          </a:p>
        </p:txBody>
      </p:sp>
      <p:sp>
        <p:nvSpPr>
          <p:cNvPr id="26" name="Rectangle 25"/>
          <p:cNvSpPr/>
          <p:nvPr/>
        </p:nvSpPr>
        <p:spPr>
          <a:xfrm>
            <a:off x="0" y="464691"/>
            <a:ext cx="9144000" cy="5262979"/>
          </a:xfrm>
          <a:prstGeom prst="rect">
            <a:avLst/>
          </a:prstGeom>
        </p:spPr>
        <p:txBody>
          <a:bodyPr wrap="square">
            <a:spAutoFit/>
          </a:bodyPr>
          <a:lstStyle/>
          <a:p>
            <a:pPr algn="just"/>
            <a:r>
              <a:rPr lang="vi-VN" sz="2400" b="1">
                <a:latin typeface="Times New Roman" pitchFamily="18" charset="0"/>
                <a:cs typeface="Times New Roman" pitchFamily="18" charset="0"/>
              </a:rPr>
              <a:t>3.7 XÁC SUÂT THỐNG KÊ</a:t>
            </a:r>
          </a:p>
          <a:p>
            <a:pPr algn="just"/>
            <a:r>
              <a:rPr lang="vi-VN" sz="2400" b="1" smtClean="0">
                <a:latin typeface="Times New Roman" pitchFamily="18" charset="0"/>
                <a:cs typeface="Times New Roman" pitchFamily="18" charset="0"/>
              </a:rPr>
              <a:t>3.7.2 </a:t>
            </a:r>
            <a:r>
              <a:rPr lang="vi-VN" sz="2400" b="1">
                <a:latin typeface="Times New Roman" pitchFamily="18" charset="0"/>
                <a:cs typeface="Times New Roman" pitchFamily="18" charset="0"/>
              </a:rPr>
              <a:t>Quy luật xác suất thống kê</a:t>
            </a:r>
          </a:p>
          <a:p>
            <a:pPr algn="just"/>
            <a:r>
              <a:rPr lang="vi-VN" sz="2400" b="1" i="1" smtClean="0">
                <a:latin typeface="Times New Roman" pitchFamily="18" charset="0"/>
                <a:cs typeface="Times New Roman" pitchFamily="18" charset="0"/>
              </a:rPr>
              <a:t>b</a:t>
            </a:r>
            <a:r>
              <a:rPr lang="vi-VN" sz="2400" b="1" i="1">
                <a:latin typeface="Times New Roman" pitchFamily="18" charset="0"/>
                <a:cs typeface="Times New Roman" pitchFamily="18" charset="0"/>
              </a:rPr>
              <a:t>. Các định nghĩa xác suất:</a:t>
            </a:r>
          </a:p>
          <a:p>
            <a:pPr algn="just"/>
            <a:r>
              <a:rPr lang="vi-VN" sz="2400" smtClean="0">
                <a:latin typeface="Times New Roman" pitchFamily="18" charset="0"/>
                <a:cs typeface="Times New Roman" pitchFamily="18" charset="0"/>
              </a:rPr>
              <a:t>Ví </a:t>
            </a:r>
            <a:r>
              <a:rPr lang="vi-VN" sz="2400">
                <a:latin typeface="Times New Roman" pitchFamily="18" charset="0"/>
                <a:cs typeface="Times New Roman" pitchFamily="18" charset="0"/>
              </a:rPr>
              <a:t>dụ: Gieo một lần con xúc sắc cân đối và đồng nhất, tìm xác suất để:</a:t>
            </a:r>
          </a:p>
          <a:p>
            <a:pPr algn="just"/>
            <a:r>
              <a:rPr lang="vi-VN" sz="2400">
                <a:latin typeface="Times New Roman" pitchFamily="18" charset="0"/>
                <a:cs typeface="Times New Roman" pitchFamily="18" charset="0"/>
              </a:rPr>
              <a:t>a. Mặt trên của nó có một chấm</a:t>
            </a:r>
          </a:p>
          <a:p>
            <a:pPr algn="just"/>
            <a:r>
              <a:rPr lang="vi-VN" sz="2400">
                <a:latin typeface="Times New Roman" pitchFamily="18" charset="0"/>
                <a:cs typeface="Times New Roman" pitchFamily="18" charset="0"/>
              </a:rPr>
              <a:t>b. Mặt trên của nó có số chấm là số chẵn</a:t>
            </a:r>
          </a:p>
          <a:p>
            <a:pPr algn="just"/>
            <a:r>
              <a:rPr lang="vi-VN" sz="2400">
                <a:latin typeface="Times New Roman" pitchFamily="18" charset="0"/>
                <a:cs typeface="Times New Roman" pitchFamily="18" charset="0"/>
              </a:rPr>
              <a:t>Giải:</a:t>
            </a:r>
          </a:p>
          <a:p>
            <a:pPr algn="just"/>
            <a:r>
              <a:rPr lang="vi-VN" sz="2400">
                <a:latin typeface="Times New Roman" pitchFamily="18" charset="0"/>
                <a:cs typeface="Times New Roman" pitchFamily="18" charset="0"/>
              </a:rPr>
              <a:t>a. Đặt B</a:t>
            </a:r>
            <a:r>
              <a:rPr lang="vi-VN" sz="2400" baseline="-25000">
                <a:latin typeface="Times New Roman" pitchFamily="18" charset="0"/>
                <a:cs typeface="Times New Roman" pitchFamily="18" charset="0"/>
              </a:rPr>
              <a:t>i</a:t>
            </a:r>
            <a:r>
              <a:rPr lang="vi-VN" sz="2400">
                <a:latin typeface="Times New Roman" pitchFamily="18" charset="0"/>
                <a:cs typeface="Times New Roman" pitchFamily="18" charset="0"/>
              </a:rPr>
              <a:t> là biến cố (mặt trên xúc sắc C</a:t>
            </a:r>
            <a:r>
              <a:rPr lang="vi-VN" sz="2400" baseline="-25000">
                <a:latin typeface="Times New Roman" pitchFamily="18" charset="0"/>
                <a:cs typeface="Times New Roman" pitchFamily="18" charset="0"/>
              </a:rPr>
              <a:t>i</a:t>
            </a:r>
            <a:r>
              <a:rPr lang="vi-VN" sz="2400">
                <a:latin typeface="Times New Roman" pitchFamily="18" charset="0"/>
                <a:cs typeface="Times New Roman" pitchFamily="18" charset="0"/>
              </a:rPr>
              <a:t> i chấm), i = 1¸6</a:t>
            </a:r>
          </a:p>
          <a:p>
            <a:pPr algn="just"/>
            <a:r>
              <a:rPr lang="vi-VN" sz="2400">
                <a:latin typeface="Times New Roman" pitchFamily="18" charset="0"/>
                <a:cs typeface="Times New Roman" pitchFamily="18" charset="0"/>
              </a:rPr>
              <a:t>Đặt A là biến cố mặt trên của con xúc sắc có 1 chấm, khả năng xuất hiện các mặt B</a:t>
            </a:r>
            <a:r>
              <a:rPr lang="vi-VN" sz="2400" baseline="-25000">
                <a:latin typeface="Times New Roman" pitchFamily="18" charset="0"/>
                <a:cs typeface="Times New Roman" pitchFamily="18" charset="0"/>
              </a:rPr>
              <a:t>1</a:t>
            </a:r>
            <a:r>
              <a:rPr lang="vi-VN" sz="2400">
                <a:latin typeface="Times New Roman" pitchFamily="18" charset="0"/>
                <a:cs typeface="Times New Roman" pitchFamily="18" charset="0"/>
              </a:rPr>
              <a:t>, B</a:t>
            </a:r>
            <a:r>
              <a:rPr lang="vi-VN" sz="2400" baseline="-25000">
                <a:latin typeface="Times New Roman" pitchFamily="18" charset="0"/>
                <a:cs typeface="Times New Roman" pitchFamily="18" charset="0"/>
              </a:rPr>
              <a:t>2</a:t>
            </a:r>
            <a:r>
              <a:rPr lang="vi-VN" sz="2400">
                <a:latin typeface="Times New Roman" pitchFamily="18" charset="0"/>
                <a:cs typeface="Times New Roman" pitchFamily="18" charset="0"/>
              </a:rPr>
              <a:t>, B</a:t>
            </a:r>
            <a:r>
              <a:rPr lang="vi-VN" sz="2400" baseline="-25000">
                <a:latin typeface="Times New Roman" pitchFamily="18" charset="0"/>
                <a:cs typeface="Times New Roman" pitchFamily="18" charset="0"/>
              </a:rPr>
              <a:t>3</a:t>
            </a:r>
            <a:r>
              <a:rPr lang="vi-VN" sz="2400">
                <a:latin typeface="Times New Roman" pitchFamily="18" charset="0"/>
                <a:cs typeface="Times New Roman" pitchFamily="18" charset="0"/>
              </a:rPr>
              <a:t>, B</a:t>
            </a:r>
            <a:r>
              <a:rPr lang="vi-VN" sz="2400" baseline="-25000">
                <a:latin typeface="Times New Roman" pitchFamily="18" charset="0"/>
                <a:cs typeface="Times New Roman" pitchFamily="18" charset="0"/>
              </a:rPr>
              <a:t>4</a:t>
            </a:r>
            <a:r>
              <a:rPr lang="vi-VN" sz="2400">
                <a:latin typeface="Times New Roman" pitchFamily="18" charset="0"/>
                <a:cs typeface="Times New Roman" pitchFamily="18" charset="0"/>
              </a:rPr>
              <a:t>, B</a:t>
            </a:r>
            <a:r>
              <a:rPr lang="vi-VN" sz="2400" baseline="-25000">
                <a:latin typeface="Times New Roman" pitchFamily="18" charset="0"/>
                <a:cs typeface="Times New Roman" pitchFamily="18" charset="0"/>
              </a:rPr>
              <a:t>5</a:t>
            </a:r>
            <a:r>
              <a:rPr lang="vi-VN" sz="2400">
                <a:latin typeface="Times New Roman" pitchFamily="18" charset="0"/>
                <a:cs typeface="Times New Roman" pitchFamily="18" charset="0"/>
              </a:rPr>
              <a:t>, B</a:t>
            </a:r>
            <a:r>
              <a:rPr lang="vi-VN" sz="2400" baseline="-25000">
                <a:latin typeface="Times New Roman" pitchFamily="18" charset="0"/>
                <a:cs typeface="Times New Roman" pitchFamily="18" charset="0"/>
              </a:rPr>
              <a:t>6</a:t>
            </a:r>
            <a:r>
              <a:rPr lang="vi-VN" sz="2400">
                <a:latin typeface="Times New Roman" pitchFamily="18" charset="0"/>
                <a:cs typeface="Times New Roman" pitchFamily="18" charset="0"/>
              </a:rPr>
              <a:t> là như nhau và n(W) = 6 và số khả năng thuận lợi cho A là 1, vậy xác suất biến cố A là; P(A) = 1/6.</a:t>
            </a:r>
          </a:p>
          <a:p>
            <a:pPr algn="just"/>
            <a:r>
              <a:rPr lang="vi-VN" sz="2400">
                <a:latin typeface="Times New Roman" pitchFamily="18" charset="0"/>
                <a:cs typeface="Times New Roman" pitchFamily="18" charset="0"/>
              </a:rPr>
              <a:t>b. Đặt B là biến cố (mặt trên của con xúc sắc có số chấm là số chẵn). Dễ thấy: B = (B</a:t>
            </a:r>
            <a:r>
              <a:rPr lang="vi-VN" sz="2400" baseline="-25000">
                <a:latin typeface="Times New Roman" pitchFamily="18" charset="0"/>
                <a:cs typeface="Times New Roman" pitchFamily="18" charset="0"/>
              </a:rPr>
              <a:t>1</a:t>
            </a:r>
            <a:r>
              <a:rPr lang="vi-VN" sz="2400">
                <a:latin typeface="Times New Roman" pitchFamily="18" charset="0"/>
                <a:cs typeface="Times New Roman" pitchFamily="18" charset="0"/>
              </a:rPr>
              <a:t>, B</a:t>
            </a:r>
            <a:r>
              <a:rPr lang="vi-VN" sz="2400" baseline="-25000">
                <a:latin typeface="Times New Roman" pitchFamily="18" charset="0"/>
                <a:cs typeface="Times New Roman" pitchFamily="18" charset="0"/>
              </a:rPr>
              <a:t>2</a:t>
            </a:r>
            <a:r>
              <a:rPr lang="vi-VN" sz="2400">
                <a:latin typeface="Times New Roman" pitchFamily="18" charset="0"/>
                <a:cs typeface="Times New Roman" pitchFamily="18" charset="0"/>
              </a:rPr>
              <a:t>, B</a:t>
            </a:r>
            <a:r>
              <a:rPr lang="vi-VN" sz="2400" baseline="-25000">
                <a:latin typeface="Times New Roman" pitchFamily="18" charset="0"/>
                <a:cs typeface="Times New Roman" pitchFamily="18" charset="0"/>
              </a:rPr>
              <a:t>3</a:t>
            </a:r>
            <a:r>
              <a:rPr lang="vi-VN" sz="2400">
                <a:latin typeface="Times New Roman" pitchFamily="18" charset="0"/>
                <a:cs typeface="Times New Roman" pitchFamily="18" charset="0"/>
              </a:rPr>
              <a:t>) là số khả năng thuận lợi cho B là 3, vậy P(B) = 3/6 = 1/2.</a:t>
            </a: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292151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
                                            <p:txEl>
                                              <p:pRg st="1" end="1"/>
                                            </p:txEl>
                                          </p:spTgt>
                                        </p:tgtEl>
                                        <p:attrNameLst>
                                          <p:attrName>style.visibility</p:attrName>
                                        </p:attrNameLst>
                                      </p:cBhvr>
                                      <p:to>
                                        <p:strVal val="visible"/>
                                      </p:to>
                                    </p:set>
                                    <p:anim calcmode="lin" valueType="num">
                                      <p:cBhvr additive="base">
                                        <p:cTn id="13" dur="1000" fill="hold"/>
                                        <p:tgtEl>
                                          <p:spTgt spid="26">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xEl>
                                              <p:pRg st="2" end="2"/>
                                            </p:txEl>
                                          </p:spTgt>
                                        </p:tgtEl>
                                        <p:attrNameLst>
                                          <p:attrName>style.visibility</p:attrName>
                                        </p:attrNameLst>
                                      </p:cBhvr>
                                      <p:to>
                                        <p:strVal val="visible"/>
                                      </p:to>
                                    </p:set>
                                    <p:anim calcmode="lin" valueType="num">
                                      <p:cBhvr additive="base">
                                        <p:cTn id="19" dur="1000" fill="hold"/>
                                        <p:tgtEl>
                                          <p:spTgt spid="26">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6">
                                            <p:txEl>
                                              <p:pRg st="3" end="3"/>
                                            </p:txEl>
                                          </p:spTgt>
                                        </p:tgtEl>
                                        <p:attrNameLst>
                                          <p:attrName>style.visibility</p:attrName>
                                        </p:attrNameLst>
                                      </p:cBhvr>
                                      <p:to>
                                        <p:strVal val="visible"/>
                                      </p:to>
                                    </p:set>
                                    <p:anim calcmode="lin" valueType="num">
                                      <p:cBhvr additive="base">
                                        <p:cTn id="25" dur="1000" fill="hold"/>
                                        <p:tgtEl>
                                          <p:spTgt spid="26">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2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6">
                                            <p:txEl>
                                              <p:pRg st="4" end="4"/>
                                            </p:txEl>
                                          </p:spTgt>
                                        </p:tgtEl>
                                        <p:attrNameLst>
                                          <p:attrName>style.visibility</p:attrName>
                                        </p:attrNameLst>
                                      </p:cBhvr>
                                      <p:to>
                                        <p:strVal val="visible"/>
                                      </p:to>
                                    </p:set>
                                    <p:anim calcmode="lin" valueType="num">
                                      <p:cBhvr additive="base">
                                        <p:cTn id="31" dur="1000" fill="hold"/>
                                        <p:tgtEl>
                                          <p:spTgt spid="26">
                                            <p:txEl>
                                              <p:pRg st="4" end="4"/>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2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6">
                                            <p:txEl>
                                              <p:pRg st="5" end="5"/>
                                            </p:txEl>
                                          </p:spTgt>
                                        </p:tgtEl>
                                        <p:attrNameLst>
                                          <p:attrName>style.visibility</p:attrName>
                                        </p:attrNameLst>
                                      </p:cBhvr>
                                      <p:to>
                                        <p:strVal val="visible"/>
                                      </p:to>
                                    </p:set>
                                    <p:anim calcmode="lin" valueType="num">
                                      <p:cBhvr additive="base">
                                        <p:cTn id="37" dur="1000" fill="hold"/>
                                        <p:tgtEl>
                                          <p:spTgt spid="26">
                                            <p:txEl>
                                              <p:pRg st="5" end="5"/>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2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6">
                                            <p:txEl>
                                              <p:pRg st="6" end="6"/>
                                            </p:txEl>
                                          </p:spTgt>
                                        </p:tgtEl>
                                        <p:attrNameLst>
                                          <p:attrName>style.visibility</p:attrName>
                                        </p:attrNameLst>
                                      </p:cBhvr>
                                      <p:to>
                                        <p:strVal val="visible"/>
                                      </p:to>
                                    </p:set>
                                    <p:anim calcmode="lin" valueType="num">
                                      <p:cBhvr additive="base">
                                        <p:cTn id="43" dur="1000" fill="hold"/>
                                        <p:tgtEl>
                                          <p:spTgt spid="26">
                                            <p:txEl>
                                              <p:pRg st="6" end="6"/>
                                            </p:tx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2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6">
                                            <p:txEl>
                                              <p:pRg st="7" end="7"/>
                                            </p:txEl>
                                          </p:spTgt>
                                        </p:tgtEl>
                                        <p:attrNameLst>
                                          <p:attrName>style.visibility</p:attrName>
                                        </p:attrNameLst>
                                      </p:cBhvr>
                                      <p:to>
                                        <p:strVal val="visible"/>
                                      </p:to>
                                    </p:set>
                                    <p:anim calcmode="lin" valueType="num">
                                      <p:cBhvr additive="base">
                                        <p:cTn id="49" dur="1000" fill="hold"/>
                                        <p:tgtEl>
                                          <p:spTgt spid="26">
                                            <p:txEl>
                                              <p:pRg st="7" end="7"/>
                                            </p:txEl>
                                          </p:spTgt>
                                        </p:tgtEl>
                                        <p:attrNameLst>
                                          <p:attrName>ppt_x</p:attrName>
                                        </p:attrNameLst>
                                      </p:cBhvr>
                                      <p:tavLst>
                                        <p:tav tm="0">
                                          <p:val>
                                            <p:strVal val="0-#ppt_w/2"/>
                                          </p:val>
                                        </p:tav>
                                        <p:tav tm="100000">
                                          <p:val>
                                            <p:strVal val="#ppt_x"/>
                                          </p:val>
                                        </p:tav>
                                      </p:tavLst>
                                    </p:anim>
                                    <p:anim calcmode="lin" valueType="num">
                                      <p:cBhvr additive="base">
                                        <p:cTn id="50" dur="1000" fill="hold"/>
                                        <p:tgtEl>
                                          <p:spTgt spid="2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26">
                                            <p:txEl>
                                              <p:pRg st="8" end="8"/>
                                            </p:txEl>
                                          </p:spTgt>
                                        </p:tgtEl>
                                        <p:attrNameLst>
                                          <p:attrName>style.visibility</p:attrName>
                                        </p:attrNameLst>
                                      </p:cBhvr>
                                      <p:to>
                                        <p:strVal val="visible"/>
                                      </p:to>
                                    </p:set>
                                    <p:anim calcmode="lin" valueType="num">
                                      <p:cBhvr additive="base">
                                        <p:cTn id="55" dur="1000" fill="hold"/>
                                        <p:tgtEl>
                                          <p:spTgt spid="26">
                                            <p:txEl>
                                              <p:pRg st="8" end="8"/>
                                            </p:txEl>
                                          </p:spTgt>
                                        </p:tgtEl>
                                        <p:attrNameLst>
                                          <p:attrName>ppt_x</p:attrName>
                                        </p:attrNameLst>
                                      </p:cBhvr>
                                      <p:tavLst>
                                        <p:tav tm="0">
                                          <p:val>
                                            <p:strVal val="0-#ppt_w/2"/>
                                          </p:val>
                                        </p:tav>
                                        <p:tav tm="100000">
                                          <p:val>
                                            <p:strVal val="#ppt_x"/>
                                          </p:val>
                                        </p:tav>
                                      </p:tavLst>
                                    </p:anim>
                                    <p:anim calcmode="lin" valueType="num">
                                      <p:cBhvr additive="base">
                                        <p:cTn id="56" dur="1000" fill="hold"/>
                                        <p:tgtEl>
                                          <p:spTgt spid="26">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6">
                                            <p:txEl>
                                              <p:pRg st="9" end="9"/>
                                            </p:txEl>
                                          </p:spTgt>
                                        </p:tgtEl>
                                        <p:attrNameLst>
                                          <p:attrName>style.visibility</p:attrName>
                                        </p:attrNameLst>
                                      </p:cBhvr>
                                      <p:to>
                                        <p:strVal val="visible"/>
                                      </p:to>
                                    </p:set>
                                    <p:anim calcmode="lin" valueType="num">
                                      <p:cBhvr additive="base">
                                        <p:cTn id="61" dur="1000" fill="hold"/>
                                        <p:tgtEl>
                                          <p:spTgt spid="26">
                                            <p:txEl>
                                              <p:pRg st="9" end="9"/>
                                            </p:txEl>
                                          </p:spTgt>
                                        </p:tgtEl>
                                        <p:attrNameLst>
                                          <p:attrName>ppt_x</p:attrName>
                                        </p:attrNameLst>
                                      </p:cBhvr>
                                      <p:tavLst>
                                        <p:tav tm="0">
                                          <p:val>
                                            <p:strVal val="0-#ppt_w/2"/>
                                          </p:val>
                                        </p:tav>
                                        <p:tav tm="100000">
                                          <p:val>
                                            <p:strVal val="#ppt_x"/>
                                          </p:val>
                                        </p:tav>
                                      </p:tavLst>
                                    </p:anim>
                                    <p:anim calcmode="lin" valueType="num">
                                      <p:cBhvr additive="base">
                                        <p:cTn id="62" dur="1000" fill="hold"/>
                                        <p:tgtEl>
                                          <p:spTgt spid="26">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26</a:t>
            </a:fld>
            <a:endParaRPr lang="en-US"/>
          </a:p>
        </p:txBody>
      </p:sp>
      <p:sp>
        <p:nvSpPr>
          <p:cNvPr id="26" name="Rectangle 25"/>
          <p:cNvSpPr/>
          <p:nvPr/>
        </p:nvSpPr>
        <p:spPr>
          <a:xfrm>
            <a:off x="0" y="464691"/>
            <a:ext cx="9144000" cy="6001643"/>
          </a:xfrm>
          <a:prstGeom prst="rect">
            <a:avLst/>
          </a:prstGeom>
        </p:spPr>
        <p:txBody>
          <a:bodyPr wrap="square">
            <a:spAutoFit/>
          </a:bodyPr>
          <a:lstStyle/>
          <a:p>
            <a:pPr algn="just"/>
            <a:r>
              <a:rPr lang="vi-VN" sz="2400" b="1">
                <a:latin typeface="Times New Roman" pitchFamily="18" charset="0"/>
                <a:cs typeface="Times New Roman" pitchFamily="18" charset="0"/>
              </a:rPr>
              <a:t>3.8 THAM QUAN, KHẢO SÁT THỊ TRƯỜNG</a:t>
            </a:r>
          </a:p>
          <a:p>
            <a:pPr algn="just"/>
            <a:r>
              <a:rPr lang="vi-VN" sz="2400" b="1" smtClean="0">
                <a:latin typeface="Times New Roman" pitchFamily="18" charset="0"/>
                <a:cs typeface="Times New Roman" pitchFamily="18" charset="0"/>
              </a:rPr>
              <a:t>3.8.1 </a:t>
            </a:r>
            <a:r>
              <a:rPr lang="vi-VN" sz="2400" b="1">
                <a:latin typeface="Times New Roman" pitchFamily="18" charset="0"/>
                <a:cs typeface="Times New Roman" pitchFamily="18" charset="0"/>
              </a:rPr>
              <a:t>Ý nghĩa của việc tham quan khảo sát thị trường</a:t>
            </a:r>
          </a:p>
          <a:p>
            <a:pPr algn="just"/>
            <a:r>
              <a:rPr lang="vi-VN" sz="2400">
                <a:latin typeface="Times New Roman" pitchFamily="18" charset="0"/>
                <a:cs typeface="Times New Roman" pitchFamily="18" charset="0"/>
              </a:rPr>
              <a:t>Là dịp để doanh nghiệp nâng cao kiến thức về quản lý doanh nghiệp, tìm hiểu các mô hình thành công để áp dụng vào quản lý doanh nghiệp của mình. Đồng thời đây cũng là cơ hội để các doanh nghiệp tìm kiếm đối tác hợp tác kinh doanh.</a:t>
            </a:r>
          </a:p>
          <a:p>
            <a:pPr algn="just"/>
            <a:r>
              <a:rPr lang="vi-VN" sz="2400" b="1" smtClean="0">
                <a:latin typeface="Times New Roman" pitchFamily="18" charset="0"/>
                <a:cs typeface="Times New Roman" pitchFamily="18" charset="0"/>
              </a:rPr>
              <a:t>3.8.2 </a:t>
            </a:r>
            <a:r>
              <a:rPr lang="vi-VN" sz="2400" b="1">
                <a:latin typeface="Times New Roman" pitchFamily="18" charset="0"/>
                <a:cs typeface="Times New Roman" pitchFamily="18" charset="0"/>
              </a:rPr>
              <a:t>Lập kế hoạch tham quan khảo sát thị trường</a:t>
            </a:r>
          </a:p>
          <a:p>
            <a:pPr algn="just"/>
            <a:r>
              <a:rPr lang="vi-VN" sz="2400">
                <a:latin typeface="Times New Roman" pitchFamily="18" charset="0"/>
                <a:cs typeface="Times New Roman" pitchFamily="18" charset="0"/>
              </a:rPr>
              <a:t>+ Xác định các vấn đề cần thiết có được sau đợt tham quan khảo sát thị trường:</a:t>
            </a:r>
          </a:p>
          <a:p>
            <a:pPr algn="just"/>
            <a:r>
              <a:rPr lang="vi-VN" sz="2400">
                <a:latin typeface="Times New Roman" pitchFamily="18" charset="0"/>
                <a:cs typeface="Times New Roman" pitchFamily="18" charset="0"/>
              </a:rPr>
              <a:t>- Các kiến thức về quản lý doanh nghiệp</a:t>
            </a:r>
          </a:p>
          <a:p>
            <a:pPr algn="just"/>
            <a:r>
              <a:rPr lang="vi-VN" sz="2400">
                <a:latin typeface="Times New Roman" pitchFamily="18" charset="0"/>
                <a:cs typeface="Times New Roman" pitchFamily="18" charset="0"/>
              </a:rPr>
              <a:t>- Các mô hình thành công</a:t>
            </a:r>
          </a:p>
          <a:p>
            <a:pPr algn="just"/>
            <a:r>
              <a:rPr lang="vi-VN" sz="2400">
                <a:latin typeface="Times New Roman" pitchFamily="18" charset="0"/>
                <a:cs typeface="Times New Roman" pitchFamily="18" charset="0"/>
              </a:rPr>
              <a:t>- Các mẫu mã, sản phẩm hàng hóa đang thu hút thị hiếu của khách hàng. Nhu cầu về các loại hàng hóa, sản phẩm của các thị trường.</a:t>
            </a:r>
          </a:p>
          <a:p>
            <a:pPr algn="just"/>
            <a:r>
              <a:rPr lang="vi-VN" sz="2400">
                <a:latin typeface="Times New Roman" pitchFamily="18" charset="0"/>
                <a:cs typeface="Times New Roman" pitchFamily="18" charset="0"/>
              </a:rPr>
              <a:t>- Các dây chuyền công nghệ để nâng cao năng suất lao động, giảm giá thành sản phẩm.</a:t>
            </a:r>
          </a:p>
          <a:p>
            <a:pPr algn="just"/>
            <a:r>
              <a:rPr lang="vi-VN" sz="2400">
                <a:latin typeface="Times New Roman" pitchFamily="18" charset="0"/>
                <a:cs typeface="Times New Roman" pitchFamily="18" charset="0"/>
              </a:rPr>
              <a:t>- Tìm kiếm đối tác</a:t>
            </a:r>
            <a:r>
              <a:rPr lang="vi-VN" sz="2400" smtClean="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3981398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
                                            <p:txEl>
                                              <p:pRg st="1" end="1"/>
                                            </p:txEl>
                                          </p:spTgt>
                                        </p:tgtEl>
                                        <p:attrNameLst>
                                          <p:attrName>style.visibility</p:attrName>
                                        </p:attrNameLst>
                                      </p:cBhvr>
                                      <p:to>
                                        <p:strVal val="visible"/>
                                      </p:to>
                                    </p:set>
                                    <p:anim calcmode="lin" valueType="num">
                                      <p:cBhvr additive="base">
                                        <p:cTn id="13" dur="1000" fill="hold"/>
                                        <p:tgtEl>
                                          <p:spTgt spid="26">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xEl>
                                              <p:pRg st="2" end="2"/>
                                            </p:txEl>
                                          </p:spTgt>
                                        </p:tgtEl>
                                        <p:attrNameLst>
                                          <p:attrName>style.visibility</p:attrName>
                                        </p:attrNameLst>
                                      </p:cBhvr>
                                      <p:to>
                                        <p:strVal val="visible"/>
                                      </p:to>
                                    </p:set>
                                    <p:anim calcmode="lin" valueType="num">
                                      <p:cBhvr additive="base">
                                        <p:cTn id="19" dur="1000" fill="hold"/>
                                        <p:tgtEl>
                                          <p:spTgt spid="26">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6">
                                            <p:txEl>
                                              <p:pRg st="3" end="3"/>
                                            </p:txEl>
                                          </p:spTgt>
                                        </p:tgtEl>
                                        <p:attrNameLst>
                                          <p:attrName>style.visibility</p:attrName>
                                        </p:attrNameLst>
                                      </p:cBhvr>
                                      <p:to>
                                        <p:strVal val="visible"/>
                                      </p:to>
                                    </p:set>
                                    <p:anim calcmode="lin" valueType="num">
                                      <p:cBhvr additive="base">
                                        <p:cTn id="25" dur="1000" fill="hold"/>
                                        <p:tgtEl>
                                          <p:spTgt spid="26">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2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6">
                                            <p:txEl>
                                              <p:pRg st="4" end="4"/>
                                            </p:txEl>
                                          </p:spTgt>
                                        </p:tgtEl>
                                        <p:attrNameLst>
                                          <p:attrName>style.visibility</p:attrName>
                                        </p:attrNameLst>
                                      </p:cBhvr>
                                      <p:to>
                                        <p:strVal val="visible"/>
                                      </p:to>
                                    </p:set>
                                    <p:anim calcmode="lin" valueType="num">
                                      <p:cBhvr additive="base">
                                        <p:cTn id="31" dur="1000" fill="hold"/>
                                        <p:tgtEl>
                                          <p:spTgt spid="26">
                                            <p:txEl>
                                              <p:pRg st="4" end="4"/>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2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6">
                                            <p:txEl>
                                              <p:pRg st="5" end="5"/>
                                            </p:txEl>
                                          </p:spTgt>
                                        </p:tgtEl>
                                        <p:attrNameLst>
                                          <p:attrName>style.visibility</p:attrName>
                                        </p:attrNameLst>
                                      </p:cBhvr>
                                      <p:to>
                                        <p:strVal val="visible"/>
                                      </p:to>
                                    </p:set>
                                    <p:anim calcmode="lin" valueType="num">
                                      <p:cBhvr additive="base">
                                        <p:cTn id="37" dur="1000" fill="hold"/>
                                        <p:tgtEl>
                                          <p:spTgt spid="26">
                                            <p:txEl>
                                              <p:pRg st="5" end="5"/>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2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6">
                                            <p:txEl>
                                              <p:pRg st="6" end="6"/>
                                            </p:txEl>
                                          </p:spTgt>
                                        </p:tgtEl>
                                        <p:attrNameLst>
                                          <p:attrName>style.visibility</p:attrName>
                                        </p:attrNameLst>
                                      </p:cBhvr>
                                      <p:to>
                                        <p:strVal val="visible"/>
                                      </p:to>
                                    </p:set>
                                    <p:anim calcmode="lin" valueType="num">
                                      <p:cBhvr additive="base">
                                        <p:cTn id="43" dur="1000" fill="hold"/>
                                        <p:tgtEl>
                                          <p:spTgt spid="26">
                                            <p:txEl>
                                              <p:pRg st="6" end="6"/>
                                            </p:tx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2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6">
                                            <p:txEl>
                                              <p:pRg st="7" end="7"/>
                                            </p:txEl>
                                          </p:spTgt>
                                        </p:tgtEl>
                                        <p:attrNameLst>
                                          <p:attrName>style.visibility</p:attrName>
                                        </p:attrNameLst>
                                      </p:cBhvr>
                                      <p:to>
                                        <p:strVal val="visible"/>
                                      </p:to>
                                    </p:set>
                                    <p:anim calcmode="lin" valueType="num">
                                      <p:cBhvr additive="base">
                                        <p:cTn id="49" dur="1000" fill="hold"/>
                                        <p:tgtEl>
                                          <p:spTgt spid="26">
                                            <p:txEl>
                                              <p:pRg st="7" end="7"/>
                                            </p:txEl>
                                          </p:spTgt>
                                        </p:tgtEl>
                                        <p:attrNameLst>
                                          <p:attrName>ppt_x</p:attrName>
                                        </p:attrNameLst>
                                      </p:cBhvr>
                                      <p:tavLst>
                                        <p:tav tm="0">
                                          <p:val>
                                            <p:strVal val="0-#ppt_w/2"/>
                                          </p:val>
                                        </p:tav>
                                        <p:tav tm="100000">
                                          <p:val>
                                            <p:strVal val="#ppt_x"/>
                                          </p:val>
                                        </p:tav>
                                      </p:tavLst>
                                    </p:anim>
                                    <p:anim calcmode="lin" valueType="num">
                                      <p:cBhvr additive="base">
                                        <p:cTn id="50" dur="1000" fill="hold"/>
                                        <p:tgtEl>
                                          <p:spTgt spid="2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26">
                                            <p:txEl>
                                              <p:pRg st="8" end="8"/>
                                            </p:txEl>
                                          </p:spTgt>
                                        </p:tgtEl>
                                        <p:attrNameLst>
                                          <p:attrName>style.visibility</p:attrName>
                                        </p:attrNameLst>
                                      </p:cBhvr>
                                      <p:to>
                                        <p:strVal val="visible"/>
                                      </p:to>
                                    </p:set>
                                    <p:anim calcmode="lin" valueType="num">
                                      <p:cBhvr additive="base">
                                        <p:cTn id="55" dur="1000" fill="hold"/>
                                        <p:tgtEl>
                                          <p:spTgt spid="26">
                                            <p:txEl>
                                              <p:pRg st="8" end="8"/>
                                            </p:txEl>
                                          </p:spTgt>
                                        </p:tgtEl>
                                        <p:attrNameLst>
                                          <p:attrName>ppt_x</p:attrName>
                                        </p:attrNameLst>
                                      </p:cBhvr>
                                      <p:tavLst>
                                        <p:tav tm="0">
                                          <p:val>
                                            <p:strVal val="0-#ppt_w/2"/>
                                          </p:val>
                                        </p:tav>
                                        <p:tav tm="100000">
                                          <p:val>
                                            <p:strVal val="#ppt_x"/>
                                          </p:val>
                                        </p:tav>
                                      </p:tavLst>
                                    </p:anim>
                                    <p:anim calcmode="lin" valueType="num">
                                      <p:cBhvr additive="base">
                                        <p:cTn id="56" dur="1000" fill="hold"/>
                                        <p:tgtEl>
                                          <p:spTgt spid="26">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6">
                                            <p:txEl>
                                              <p:pRg st="9" end="9"/>
                                            </p:txEl>
                                          </p:spTgt>
                                        </p:tgtEl>
                                        <p:attrNameLst>
                                          <p:attrName>style.visibility</p:attrName>
                                        </p:attrNameLst>
                                      </p:cBhvr>
                                      <p:to>
                                        <p:strVal val="visible"/>
                                      </p:to>
                                    </p:set>
                                    <p:anim calcmode="lin" valueType="num">
                                      <p:cBhvr additive="base">
                                        <p:cTn id="61" dur="1000" fill="hold"/>
                                        <p:tgtEl>
                                          <p:spTgt spid="26">
                                            <p:txEl>
                                              <p:pRg st="9" end="9"/>
                                            </p:txEl>
                                          </p:spTgt>
                                        </p:tgtEl>
                                        <p:attrNameLst>
                                          <p:attrName>ppt_x</p:attrName>
                                        </p:attrNameLst>
                                      </p:cBhvr>
                                      <p:tavLst>
                                        <p:tav tm="0">
                                          <p:val>
                                            <p:strVal val="0-#ppt_w/2"/>
                                          </p:val>
                                        </p:tav>
                                        <p:tav tm="100000">
                                          <p:val>
                                            <p:strVal val="#ppt_x"/>
                                          </p:val>
                                        </p:tav>
                                      </p:tavLst>
                                    </p:anim>
                                    <p:anim calcmode="lin" valueType="num">
                                      <p:cBhvr additive="base">
                                        <p:cTn id="62" dur="1000" fill="hold"/>
                                        <p:tgtEl>
                                          <p:spTgt spid="26">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76FE0-3DEF-4EF7-AFE3-2968461B9FE7}" type="datetime9">
              <a:rPr lang="vi-VN" smtClean="0"/>
              <a:t>15/10/2016 7:16:26 SA</a:t>
            </a:fld>
            <a:endParaRPr lang="en-US"/>
          </a:p>
        </p:txBody>
      </p:sp>
      <p:sp>
        <p:nvSpPr>
          <p:cNvPr id="3" name="Slide Number Placeholder 2"/>
          <p:cNvSpPr>
            <a:spLocks noGrp="1"/>
          </p:cNvSpPr>
          <p:nvPr>
            <p:ph type="sldNum" sz="quarter" idx="12"/>
          </p:nvPr>
        </p:nvSpPr>
        <p:spPr/>
        <p:txBody>
          <a:bodyPr/>
          <a:lstStyle/>
          <a:p>
            <a:fld id="{19CC9C96-7882-4772-BF71-3742ED4350BE}" type="slidenum">
              <a:rPr lang="en-US" smtClean="0"/>
              <a:t>27</a:t>
            </a:fld>
            <a:endParaRPr lang="en-US"/>
          </a:p>
        </p:txBody>
      </p:sp>
      <p:sp>
        <p:nvSpPr>
          <p:cNvPr id="26" name="Rectangle 25"/>
          <p:cNvSpPr/>
          <p:nvPr/>
        </p:nvSpPr>
        <p:spPr>
          <a:xfrm>
            <a:off x="0" y="464691"/>
            <a:ext cx="9144000" cy="6001643"/>
          </a:xfrm>
          <a:prstGeom prst="rect">
            <a:avLst/>
          </a:prstGeom>
        </p:spPr>
        <p:txBody>
          <a:bodyPr wrap="square">
            <a:spAutoFit/>
          </a:bodyPr>
          <a:lstStyle/>
          <a:p>
            <a:pPr algn="just"/>
            <a:r>
              <a:rPr lang="vi-VN" sz="2400" b="1">
                <a:latin typeface="Times New Roman" pitchFamily="18" charset="0"/>
                <a:cs typeface="Times New Roman" pitchFamily="18" charset="0"/>
              </a:rPr>
              <a:t>3.8 THAM QUAN, KHẢO SÁT THỊ TRƯỜNG</a:t>
            </a:r>
          </a:p>
          <a:p>
            <a:pPr algn="just"/>
            <a:r>
              <a:rPr lang="vi-VN" sz="2400" b="1" smtClean="0">
                <a:latin typeface="Times New Roman" pitchFamily="18" charset="0"/>
                <a:cs typeface="Times New Roman" pitchFamily="18" charset="0"/>
              </a:rPr>
              <a:t>3.8.2 </a:t>
            </a:r>
            <a:r>
              <a:rPr lang="vi-VN" sz="2400" b="1">
                <a:latin typeface="Times New Roman" pitchFamily="18" charset="0"/>
                <a:cs typeface="Times New Roman" pitchFamily="18" charset="0"/>
              </a:rPr>
              <a:t>Lập kế hoạch tham quan khảo sát thị trường</a:t>
            </a:r>
          </a:p>
          <a:p>
            <a:pPr algn="just"/>
            <a:r>
              <a:rPr lang="vi-VN" sz="2400" smtClean="0">
                <a:latin typeface="Times New Roman" pitchFamily="18" charset="0"/>
                <a:cs typeface="Times New Roman" pitchFamily="18" charset="0"/>
              </a:rPr>
              <a:t>+ </a:t>
            </a:r>
            <a:r>
              <a:rPr lang="vi-VN" sz="2400">
                <a:latin typeface="Times New Roman" pitchFamily="18" charset="0"/>
                <a:cs typeface="Times New Roman" pitchFamily="18" charset="0"/>
              </a:rPr>
              <a:t>Xác định các thị trường cần thâm nhập</a:t>
            </a:r>
          </a:p>
          <a:p>
            <a:pPr algn="just"/>
            <a:r>
              <a:rPr lang="vi-VN" sz="2400">
                <a:latin typeface="Times New Roman" pitchFamily="18" charset="0"/>
                <a:cs typeface="Times New Roman" pitchFamily="18" charset="0"/>
              </a:rPr>
              <a:t>- Thị trường trong nước</a:t>
            </a:r>
          </a:p>
          <a:p>
            <a:pPr algn="just"/>
            <a:r>
              <a:rPr lang="vi-VN" sz="2400">
                <a:latin typeface="Times New Roman" pitchFamily="18" charset="0"/>
                <a:cs typeface="Times New Roman" pitchFamily="18" charset="0"/>
              </a:rPr>
              <a:t>- Thị trường ngoài nước</a:t>
            </a:r>
          </a:p>
          <a:p>
            <a:pPr algn="just"/>
            <a:r>
              <a:rPr lang="vi-VN" sz="2400">
                <a:latin typeface="Times New Roman" pitchFamily="18" charset="0"/>
                <a:cs typeface="Times New Roman" pitchFamily="18" charset="0"/>
              </a:rPr>
              <a:t>Lưu ý: khi lên danh sách các doanh nghiệp, thị trường cần tham quan khảo sát, cần xem xét yếu tố phù hợp về mức độ kinh doanh, sản phẩm,…</a:t>
            </a:r>
          </a:p>
          <a:p>
            <a:pPr algn="just"/>
            <a:r>
              <a:rPr lang="vi-VN" sz="2400">
                <a:latin typeface="Times New Roman" pitchFamily="18" charset="0"/>
                <a:cs typeface="Times New Roman" pitchFamily="18" charset="0"/>
              </a:rPr>
              <a:t>+ Lập danh sách những người tham gia tham quan khảo sát thị trường</a:t>
            </a:r>
          </a:p>
          <a:p>
            <a:pPr algn="just"/>
            <a:r>
              <a:rPr lang="vi-VN" sz="2400">
                <a:latin typeface="Times New Roman" pitchFamily="18" charset="0"/>
                <a:cs typeface="Times New Roman" pitchFamily="18" charset="0"/>
              </a:rPr>
              <a:t>Từ việc xác định các vấn đề cần thiết có được sau đợt tham quan, khảo sát thị trường, những người tham gia tham quan khảo sát thị trường phải giữ các vị trí phù hợp với các vấn đề đã xác định.</a:t>
            </a:r>
          </a:p>
          <a:p>
            <a:pPr algn="just"/>
            <a:r>
              <a:rPr lang="vi-VN" sz="2400">
                <a:latin typeface="Times New Roman" pitchFamily="18" charset="0"/>
                <a:cs typeface="Times New Roman" pitchFamily="18" charset="0"/>
              </a:rPr>
              <a:t>+ Kết thúc đợt tham quan, khảo sát thị trường cần tổ chức họp, thảo luận, đánh giá kết quả của đợt. Qua đó, tính toán đến các phương án áp dụng, tính khả thi và hiệu quả áp dụng các vấn đề thu thập được qua đợt tham quan khảo sát thị trường vào doanh nghiệp.</a:t>
            </a:r>
          </a:p>
        </p:txBody>
      </p:sp>
      <p:sp>
        <p:nvSpPr>
          <p:cNvPr id="6" name="Title 1"/>
          <p:cNvSpPr txBox="1">
            <a:spLocks/>
          </p:cNvSpPr>
          <p:nvPr/>
        </p:nvSpPr>
        <p:spPr>
          <a:xfrm>
            <a:off x="0" y="15845"/>
            <a:ext cx="9144000" cy="400110"/>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vi-VN" sz="2000" b="1"/>
              <a:t>CHƯƠNG 3</a:t>
            </a:r>
            <a:r>
              <a:rPr lang="vi-VN" sz="2000" b="1" smtClean="0"/>
              <a:t>:</a:t>
            </a:r>
            <a:r>
              <a:rPr lang="en-US" sz="2000" b="1" smtClean="0"/>
              <a:t> </a:t>
            </a:r>
            <a:r>
              <a:rPr lang="vi-VN" sz="2000" b="1" smtClean="0"/>
              <a:t>PHƯƠNG </a:t>
            </a:r>
            <a:r>
              <a:rPr lang="vi-VN" sz="2000" b="1"/>
              <a:t>PHÁP NGHIÊN CỨU VÀ PHÂN TÍCH THỊ TRƯỜNG</a:t>
            </a:r>
          </a:p>
        </p:txBody>
      </p:sp>
    </p:spTree>
    <p:extLst>
      <p:ext uri="{BB962C8B-B14F-4D97-AF65-F5344CB8AC3E}">
        <p14:creationId xmlns:p14="http://schemas.microsoft.com/office/powerpoint/2010/main" val="72203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10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
                                            <p:txEl>
                                              <p:pRg st="1" end="1"/>
                                            </p:txEl>
                                          </p:spTgt>
                                        </p:tgtEl>
                                        <p:attrNameLst>
                                          <p:attrName>style.visibility</p:attrName>
                                        </p:attrNameLst>
                                      </p:cBhvr>
                                      <p:to>
                                        <p:strVal val="visible"/>
                                      </p:to>
                                    </p:set>
                                    <p:anim calcmode="lin" valueType="num">
                                      <p:cBhvr additive="base">
                                        <p:cTn id="13" dur="1000" fill="hold"/>
                                        <p:tgtEl>
                                          <p:spTgt spid="26">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xEl>
                                              <p:pRg st="2" end="2"/>
                                            </p:txEl>
                                          </p:spTgt>
                                        </p:tgtEl>
                                        <p:attrNameLst>
                                          <p:attrName>style.visibility</p:attrName>
                                        </p:attrNameLst>
                                      </p:cBhvr>
                                      <p:to>
                                        <p:strVal val="visible"/>
                                      </p:to>
                                    </p:set>
                                    <p:anim calcmode="lin" valueType="num">
                                      <p:cBhvr additive="base">
                                        <p:cTn id="19" dur="1000" fill="hold"/>
                                        <p:tgtEl>
                                          <p:spTgt spid="26">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6">
                                            <p:txEl>
                                              <p:pRg st="3" end="3"/>
                                            </p:txEl>
                                          </p:spTgt>
                                        </p:tgtEl>
                                        <p:attrNameLst>
                                          <p:attrName>style.visibility</p:attrName>
                                        </p:attrNameLst>
                                      </p:cBhvr>
                                      <p:to>
                                        <p:strVal val="visible"/>
                                      </p:to>
                                    </p:set>
                                    <p:anim calcmode="lin" valueType="num">
                                      <p:cBhvr additive="base">
                                        <p:cTn id="25" dur="1000" fill="hold"/>
                                        <p:tgtEl>
                                          <p:spTgt spid="26">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2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6">
                                            <p:txEl>
                                              <p:pRg st="4" end="4"/>
                                            </p:txEl>
                                          </p:spTgt>
                                        </p:tgtEl>
                                        <p:attrNameLst>
                                          <p:attrName>style.visibility</p:attrName>
                                        </p:attrNameLst>
                                      </p:cBhvr>
                                      <p:to>
                                        <p:strVal val="visible"/>
                                      </p:to>
                                    </p:set>
                                    <p:anim calcmode="lin" valueType="num">
                                      <p:cBhvr additive="base">
                                        <p:cTn id="31" dur="1000" fill="hold"/>
                                        <p:tgtEl>
                                          <p:spTgt spid="26">
                                            <p:txEl>
                                              <p:pRg st="4" end="4"/>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2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6">
                                            <p:txEl>
                                              <p:pRg st="5" end="5"/>
                                            </p:txEl>
                                          </p:spTgt>
                                        </p:tgtEl>
                                        <p:attrNameLst>
                                          <p:attrName>style.visibility</p:attrName>
                                        </p:attrNameLst>
                                      </p:cBhvr>
                                      <p:to>
                                        <p:strVal val="visible"/>
                                      </p:to>
                                    </p:set>
                                    <p:anim calcmode="lin" valueType="num">
                                      <p:cBhvr additive="base">
                                        <p:cTn id="37" dur="1000" fill="hold"/>
                                        <p:tgtEl>
                                          <p:spTgt spid="26">
                                            <p:txEl>
                                              <p:pRg st="5" end="5"/>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2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6">
                                            <p:txEl>
                                              <p:pRg st="6" end="6"/>
                                            </p:txEl>
                                          </p:spTgt>
                                        </p:tgtEl>
                                        <p:attrNameLst>
                                          <p:attrName>style.visibility</p:attrName>
                                        </p:attrNameLst>
                                      </p:cBhvr>
                                      <p:to>
                                        <p:strVal val="visible"/>
                                      </p:to>
                                    </p:set>
                                    <p:anim calcmode="lin" valueType="num">
                                      <p:cBhvr additive="base">
                                        <p:cTn id="43" dur="1000" fill="hold"/>
                                        <p:tgtEl>
                                          <p:spTgt spid="26">
                                            <p:txEl>
                                              <p:pRg st="6" end="6"/>
                                            </p:tx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2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6">
                                            <p:txEl>
                                              <p:pRg st="7" end="7"/>
                                            </p:txEl>
                                          </p:spTgt>
                                        </p:tgtEl>
                                        <p:attrNameLst>
                                          <p:attrName>style.visibility</p:attrName>
                                        </p:attrNameLst>
                                      </p:cBhvr>
                                      <p:to>
                                        <p:strVal val="visible"/>
                                      </p:to>
                                    </p:set>
                                    <p:anim calcmode="lin" valueType="num">
                                      <p:cBhvr additive="base">
                                        <p:cTn id="49" dur="1000" fill="hold"/>
                                        <p:tgtEl>
                                          <p:spTgt spid="26">
                                            <p:txEl>
                                              <p:pRg st="7" end="7"/>
                                            </p:txEl>
                                          </p:spTgt>
                                        </p:tgtEl>
                                        <p:attrNameLst>
                                          <p:attrName>ppt_x</p:attrName>
                                        </p:attrNameLst>
                                      </p:cBhvr>
                                      <p:tavLst>
                                        <p:tav tm="0">
                                          <p:val>
                                            <p:strVal val="0-#ppt_w/2"/>
                                          </p:val>
                                        </p:tav>
                                        <p:tav tm="100000">
                                          <p:val>
                                            <p:strVal val="#ppt_x"/>
                                          </p:val>
                                        </p:tav>
                                      </p:tavLst>
                                    </p:anim>
                                    <p:anim calcmode="lin" valueType="num">
                                      <p:cBhvr additive="base">
                                        <p:cTn id="50" dur="1000" fill="hold"/>
                                        <p:tgtEl>
                                          <p:spTgt spid="2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26">
                                            <p:txEl>
                                              <p:pRg st="8" end="8"/>
                                            </p:txEl>
                                          </p:spTgt>
                                        </p:tgtEl>
                                        <p:attrNameLst>
                                          <p:attrName>style.visibility</p:attrName>
                                        </p:attrNameLst>
                                      </p:cBhvr>
                                      <p:to>
                                        <p:strVal val="visible"/>
                                      </p:to>
                                    </p:set>
                                    <p:anim calcmode="lin" valueType="num">
                                      <p:cBhvr additive="base">
                                        <p:cTn id="55" dur="1000" fill="hold"/>
                                        <p:tgtEl>
                                          <p:spTgt spid="26">
                                            <p:txEl>
                                              <p:pRg st="8" end="8"/>
                                            </p:txEl>
                                          </p:spTgt>
                                        </p:tgtEl>
                                        <p:attrNameLst>
                                          <p:attrName>ppt_x</p:attrName>
                                        </p:attrNameLst>
                                      </p:cBhvr>
                                      <p:tavLst>
                                        <p:tav tm="0">
                                          <p:val>
                                            <p:strVal val="0-#ppt_w/2"/>
                                          </p:val>
                                        </p:tav>
                                        <p:tav tm="100000">
                                          <p:val>
                                            <p:strVal val="#ppt_x"/>
                                          </p:val>
                                        </p:tav>
                                      </p:tavLst>
                                    </p:anim>
                                    <p:anim calcmode="lin" valueType="num">
                                      <p:cBhvr additive="base">
                                        <p:cTn id="56" dur="1000" fill="hold"/>
                                        <p:tgtEl>
                                          <p:spTgt spid="26">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allAtOnce"/>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1011</TotalTime>
  <Words>5020</Words>
  <Application>Microsoft Office PowerPoint</Application>
  <PresentationFormat>On-screen Show (4:3)</PresentationFormat>
  <Paragraphs>279</Paragraphs>
  <Slides>27</Slides>
  <Notes>1</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CHƯƠNG 3: PHƯƠNG PHÁP NGHIÊN CỨU VÀ PHÂN TÍCH THỊ TRƯỜNG Mã số của chương 3: MH 16 - 03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Ha Phuoc Tuan</cp:lastModifiedBy>
  <cp:revision>128</cp:revision>
  <dcterms:created xsi:type="dcterms:W3CDTF">2016-09-30T00:26:28Z</dcterms:created>
  <dcterms:modified xsi:type="dcterms:W3CDTF">2016-10-15T00:19:10Z</dcterms:modified>
</cp:coreProperties>
</file>